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Lst>
  <p:notesMasterIdLst>
    <p:notesMasterId r:id="rId37"/>
  </p:notesMasterIdLst>
  <p:sldIdLst>
    <p:sldId id="257"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CC3300"/>
    <a:srgbClr val="800000"/>
    <a:srgbClr val="0000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891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6537E074-299D-458F-AB6E-E462658FB33A}" type="slidenum">
              <a:rPr lang="en-US"/>
              <a:pPr>
                <a:defRPr/>
              </a:pPr>
              <a:t>‹#›</a:t>
            </a:fld>
            <a:endParaRPr lang="en-US"/>
          </a:p>
        </p:txBody>
      </p:sp>
    </p:spTree>
    <p:extLst>
      <p:ext uri="{BB962C8B-B14F-4D97-AF65-F5344CB8AC3E}">
        <p14:creationId xmlns:p14="http://schemas.microsoft.com/office/powerpoint/2010/main" val="10492377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0D8A9590-56F6-4E1C-8428-8AA0B657FBA4}" type="slidenum">
              <a:rPr lang="en-US" smtClean="0">
                <a:latin typeface="Arial" charset="0"/>
              </a:rPr>
              <a:pPr/>
              <a:t>1</a:t>
            </a:fld>
            <a:endParaRPr lang="en-US" smtClean="0">
              <a:latin typeface="Arial" charset="0"/>
            </a:endParaRPr>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368F0FA-44E1-46CF-8A21-EA1F6B2C6A19}" type="slidenum">
              <a:rPr lang="en-US" smtClean="0">
                <a:latin typeface="Arial" charset="0"/>
              </a:rPr>
              <a:pPr/>
              <a:t>10</a:t>
            </a:fld>
            <a:endParaRPr lang="en-US" smtClean="0">
              <a:latin typeface="Arial" charset="0"/>
            </a:endParaRPr>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ED2E3437-A92F-4557-9463-FCB242F7908D}" type="slidenum">
              <a:rPr lang="en-US" smtClean="0">
                <a:latin typeface="Arial" charset="0"/>
              </a:rPr>
              <a:pPr/>
              <a:t>11</a:t>
            </a:fld>
            <a:endParaRPr lang="en-US" smtClean="0">
              <a:latin typeface="Arial" charset="0"/>
            </a:endParaRPr>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46E1B8F5-F11E-4147-85C6-7D56D4FCAA5D}" type="slidenum">
              <a:rPr lang="en-US" smtClean="0">
                <a:latin typeface="Arial" charset="0"/>
              </a:rPr>
              <a:pPr/>
              <a:t>12</a:t>
            </a:fld>
            <a:endParaRPr lang="en-US" smtClean="0">
              <a:latin typeface="Arial" charset="0"/>
            </a:endParaRPr>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AEF7BF54-93D3-4B0E-9C40-CD5620DC6AB5}" type="slidenum">
              <a:rPr lang="en-US" smtClean="0">
                <a:latin typeface="Arial" charset="0"/>
              </a:rPr>
              <a:pPr/>
              <a:t>13</a:t>
            </a:fld>
            <a:endParaRPr lang="en-US" smtClean="0">
              <a:latin typeface="Arial" charset="0"/>
            </a:endParaRPr>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3886197-BFFC-43BE-A380-7DFD35B412F6}" type="slidenum">
              <a:rPr lang="en-US" smtClean="0">
                <a:latin typeface="Arial" charset="0"/>
              </a:rPr>
              <a:pPr/>
              <a:t>14</a:t>
            </a:fld>
            <a:endParaRPr lang="en-US" smtClean="0">
              <a:latin typeface="Arial" charset="0"/>
            </a:endParaRPr>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74966B74-C71D-47AD-888A-5BEEA548C87F}" type="slidenum">
              <a:rPr lang="en-US" smtClean="0">
                <a:latin typeface="Arial" charset="0"/>
              </a:rPr>
              <a:pPr/>
              <a:t>15</a:t>
            </a:fld>
            <a:endParaRPr lang="en-US" smtClean="0">
              <a:latin typeface="Arial" charset="0"/>
            </a:endParaRPr>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234ACB4C-3F61-457B-A02A-81475F256B3C}" type="slidenum">
              <a:rPr lang="en-US" smtClean="0">
                <a:latin typeface="Arial" charset="0"/>
              </a:rPr>
              <a:pPr/>
              <a:t>16</a:t>
            </a:fld>
            <a:endParaRPr lang="en-US" smtClean="0">
              <a:latin typeface="Arial" charset="0"/>
            </a:endParaRPr>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FBFF14D9-4B57-45ED-9CDD-31783263FE4C}" type="slidenum">
              <a:rPr lang="en-US" smtClean="0">
                <a:latin typeface="Arial" charset="0"/>
              </a:rPr>
              <a:pPr/>
              <a:t>17</a:t>
            </a:fld>
            <a:endParaRPr lang="en-US" smtClean="0">
              <a:latin typeface="Arial" charset="0"/>
            </a:endParaRPr>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5793C81-932D-4D4D-B8F1-DF6B5D9C27B9}" type="slidenum">
              <a:rPr lang="en-US" smtClean="0">
                <a:latin typeface="Arial" charset="0"/>
              </a:rPr>
              <a:pPr/>
              <a:t>18</a:t>
            </a:fld>
            <a:endParaRPr lang="en-US" smtClean="0">
              <a:latin typeface="Arial" charset="0"/>
            </a:endParaRPr>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2D9FD45F-45DA-4DB9-85D7-52CFD4F0DB09}" type="slidenum">
              <a:rPr lang="en-US" smtClean="0">
                <a:latin typeface="Arial" charset="0"/>
              </a:rPr>
              <a:pPr/>
              <a:t>19</a:t>
            </a:fld>
            <a:endParaRPr lang="en-US" smtClean="0">
              <a:latin typeface="Arial" charset="0"/>
            </a:endParaRPr>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C2A7B5D-771D-4398-94CC-3695F189CC46}" type="slidenum">
              <a:rPr lang="en-US" smtClean="0">
                <a:latin typeface="Arial" charset="0"/>
              </a:rPr>
              <a:pPr/>
              <a:t>2</a:t>
            </a:fld>
            <a:endParaRPr lang="en-US" smtClean="0">
              <a:latin typeface="Arial" charset="0"/>
            </a:endParaRPr>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49D7225-2F83-4A8E-94D7-B83D392EC689}" type="slidenum">
              <a:rPr lang="en-US" smtClean="0">
                <a:latin typeface="Arial" charset="0"/>
              </a:rPr>
              <a:pPr/>
              <a:t>20</a:t>
            </a:fld>
            <a:endParaRPr lang="en-US" smtClean="0">
              <a:latin typeface="Arial" charset="0"/>
            </a:endParaRPr>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B0553C9-5300-4563-9755-7845A61D9969}" type="slidenum">
              <a:rPr lang="en-US" smtClean="0">
                <a:latin typeface="Arial" charset="0"/>
              </a:rPr>
              <a:pPr/>
              <a:t>21</a:t>
            </a:fld>
            <a:endParaRPr lang="en-US" smtClean="0">
              <a:latin typeface="Arial" charset="0"/>
            </a:endParaRPr>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11DCA44-B2D8-4DF4-B7E0-0BB270E4A286}" type="slidenum">
              <a:rPr lang="en-US" smtClean="0">
                <a:latin typeface="Arial" charset="0"/>
              </a:rPr>
              <a:pPr/>
              <a:t>22</a:t>
            </a:fld>
            <a:endParaRPr lang="en-US" smtClean="0">
              <a:latin typeface="Arial" charset="0"/>
            </a:endParaRPr>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CC99EB4-130C-4748-A7E8-CC729960BC93}" type="slidenum">
              <a:rPr lang="en-US" smtClean="0">
                <a:latin typeface="Arial" charset="0"/>
              </a:rPr>
              <a:pPr/>
              <a:t>23</a:t>
            </a:fld>
            <a:endParaRPr lang="en-US" smtClean="0">
              <a:latin typeface="Arial" charset="0"/>
            </a:endParaRPr>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2678177-2D0A-4966-8F0E-07FEC91CB026}" type="slidenum">
              <a:rPr lang="en-US" smtClean="0">
                <a:latin typeface="Arial" charset="0"/>
              </a:rPr>
              <a:pPr/>
              <a:t>24</a:t>
            </a:fld>
            <a:endParaRPr lang="en-US" smtClean="0">
              <a:latin typeface="Arial" charset="0"/>
            </a:endParaRPr>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ED3A04F1-4DA4-4425-B16C-03CE234C2884}" type="slidenum">
              <a:rPr lang="en-US" smtClean="0">
                <a:latin typeface="Arial" charset="0"/>
              </a:rPr>
              <a:pPr/>
              <a:t>25</a:t>
            </a:fld>
            <a:endParaRPr lang="en-US" smtClean="0">
              <a:latin typeface="Arial" charset="0"/>
            </a:endParaRPr>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EA50893B-892D-4E86-B494-EB526A95A4FE}" type="slidenum">
              <a:rPr lang="en-US" smtClean="0">
                <a:latin typeface="Arial" charset="0"/>
              </a:rPr>
              <a:pPr/>
              <a:t>26</a:t>
            </a:fld>
            <a:endParaRPr lang="en-US" smtClean="0">
              <a:latin typeface="Arial" charset="0"/>
            </a:endParaRPr>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A73FC8F-FF29-414B-A57E-898BF02A9AF0}" type="slidenum">
              <a:rPr lang="en-US" smtClean="0">
                <a:latin typeface="Arial" charset="0"/>
              </a:rPr>
              <a:pPr/>
              <a:t>27</a:t>
            </a:fld>
            <a:endParaRPr lang="en-US" smtClean="0">
              <a:latin typeface="Arial" charset="0"/>
            </a:endParaRPr>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AFBA0F07-00F0-45CB-B0EC-FBAB755029F2}" type="slidenum">
              <a:rPr lang="en-US" smtClean="0">
                <a:latin typeface="Arial" charset="0"/>
              </a:rPr>
              <a:pPr/>
              <a:t>28</a:t>
            </a:fld>
            <a:endParaRPr lang="en-US" smtClean="0">
              <a:latin typeface="Arial" charset="0"/>
            </a:endParaRPr>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D3802B7-E9E5-46A4-84A2-DBEEE71DCAF7}" type="slidenum">
              <a:rPr lang="en-US" smtClean="0">
                <a:latin typeface="Arial" charset="0"/>
              </a:rPr>
              <a:pPr/>
              <a:t>3</a:t>
            </a:fld>
            <a:endParaRPr lang="en-US" smtClean="0">
              <a:latin typeface="Arial" charset="0"/>
            </a:endParaRPr>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2E3DFD3E-3885-4F78-A796-2C5D475D4ED2}" type="slidenum">
              <a:rPr lang="en-US" smtClean="0">
                <a:latin typeface="Arial" charset="0"/>
              </a:rPr>
              <a:pPr/>
              <a:t>4</a:t>
            </a:fld>
            <a:endParaRPr lang="en-US" smtClean="0">
              <a:latin typeface="Arial" charset="0"/>
            </a:endParaRPr>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D324E24-C5DE-4E96-B893-5D1198E58C9C}" type="slidenum">
              <a:rPr lang="en-US" smtClean="0">
                <a:latin typeface="Arial" charset="0"/>
              </a:rPr>
              <a:pPr/>
              <a:t>5</a:t>
            </a:fld>
            <a:endParaRPr lang="en-US" smtClean="0">
              <a:latin typeface="Arial" charset="0"/>
            </a:endParaRPr>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8770B093-13C3-4242-897E-1F9BFDCB5116}" type="slidenum">
              <a:rPr lang="en-US" smtClean="0">
                <a:latin typeface="Arial" charset="0"/>
              </a:rPr>
              <a:pPr/>
              <a:t>6</a:t>
            </a:fld>
            <a:endParaRPr lang="en-US" smtClean="0">
              <a:latin typeface="Arial" charset="0"/>
            </a:endParaRPr>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C52E704-EAD1-4634-84F2-E1378243D06D}" type="slidenum">
              <a:rPr lang="en-US" smtClean="0">
                <a:latin typeface="Arial" charset="0"/>
              </a:rPr>
              <a:pPr/>
              <a:t>7</a:t>
            </a:fld>
            <a:endParaRPr lang="en-US" smtClean="0">
              <a:latin typeface="Arial" charset="0"/>
            </a:endParaRPr>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FE780A31-48C6-4057-AF8B-FA5DFE591AA7}" type="slidenum">
              <a:rPr lang="en-US" smtClean="0">
                <a:latin typeface="Arial" charset="0"/>
              </a:rPr>
              <a:pPr/>
              <a:t>8</a:t>
            </a:fld>
            <a:endParaRPr lang="en-US" smtClean="0">
              <a:latin typeface="Arial" charset="0"/>
            </a:endParaRPr>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C47C5DB-0EE7-4858-AE57-82D1B18245FC}" type="slidenum">
              <a:rPr lang="en-US" smtClean="0">
                <a:latin typeface="Arial" charset="0"/>
              </a:rPr>
              <a:pPr/>
              <a:t>9</a:t>
            </a:fld>
            <a:endParaRPr lang="en-US" smtClean="0">
              <a:latin typeface="Arial" charset="0"/>
            </a:endParaRPr>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FE2DF11-BFA5-4AF1-96FB-80F62EACF6B8}"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2B338B82-F68A-49BD-A977-13C433D4F2B8}" type="slidenum">
              <a:rPr lang="en-US"/>
              <a:pPr>
                <a:defRPr/>
              </a:pPr>
              <a:t>‹#›</a:t>
            </a:fld>
            <a:endParaRPr lang="en-US"/>
          </a:p>
        </p:txBody>
      </p:sp>
    </p:spTree>
    <p:extLst>
      <p:ext uri="{BB962C8B-B14F-4D97-AF65-F5344CB8AC3E}">
        <p14:creationId xmlns:p14="http://schemas.microsoft.com/office/powerpoint/2010/main" val="3758585574"/>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C89E00-4EF3-4F5B-B325-86DC5FB4BD2E}"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C8A3FC43-8041-473A-B26D-4F0344E402C0}" type="slidenum">
              <a:rPr lang="en-US"/>
              <a:pPr>
                <a:defRPr/>
              </a:pPr>
              <a:t>‹#›</a:t>
            </a:fld>
            <a:endParaRPr lang="en-US"/>
          </a:p>
        </p:txBody>
      </p:sp>
    </p:spTree>
    <p:extLst>
      <p:ext uri="{BB962C8B-B14F-4D97-AF65-F5344CB8AC3E}">
        <p14:creationId xmlns:p14="http://schemas.microsoft.com/office/powerpoint/2010/main" val="228350543"/>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5468276-CFC8-4CA4-B208-D74FDB6E2575}"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53575DA9-D8FD-498B-9F15-4D16F94AD38A}" type="slidenum">
              <a:rPr lang="en-US"/>
              <a:pPr>
                <a:defRPr/>
              </a:pPr>
              <a:t>‹#›</a:t>
            </a:fld>
            <a:endParaRPr lang="en-US"/>
          </a:p>
        </p:txBody>
      </p:sp>
    </p:spTree>
    <p:extLst>
      <p:ext uri="{BB962C8B-B14F-4D97-AF65-F5344CB8AC3E}">
        <p14:creationId xmlns:p14="http://schemas.microsoft.com/office/powerpoint/2010/main" val="596182098"/>
      </p:ext>
    </p:extLst>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304800"/>
            <a:ext cx="75438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1066800" y="6248400"/>
            <a:ext cx="1905000" cy="457200"/>
          </a:xfrm>
        </p:spPr>
        <p:txBody>
          <a:bodyPr/>
          <a:lstStyle>
            <a:lvl1pPr>
              <a:defRPr/>
            </a:lvl1pPr>
          </a:lstStyle>
          <a:p>
            <a:pPr>
              <a:defRPr/>
            </a:pPr>
            <a:fld id="{CB789F02-E957-478E-BE7B-2C46F60D754B}" type="datetime1">
              <a:rPr lang="en-US"/>
              <a:pPr>
                <a:defRPr/>
              </a:pPr>
              <a:t>5/23/2013</a:t>
            </a:fld>
            <a:endParaRPr lang="en-US"/>
          </a:p>
        </p:txBody>
      </p:sp>
      <p:sp>
        <p:nvSpPr>
          <p:cNvPr id="4" name="Footer Placeholder 3"/>
          <p:cNvSpPr>
            <a:spLocks noGrp="1"/>
          </p:cNvSpPr>
          <p:nvPr>
            <p:ph type="ftr" sz="quarter" idx="11"/>
          </p:nvPr>
        </p:nvSpPr>
        <p:spPr>
          <a:xfrm>
            <a:off x="3429000" y="6248400"/>
            <a:ext cx="2895600" cy="457200"/>
          </a:xfrm>
        </p:spPr>
        <p:txBody>
          <a:bodyPr/>
          <a:lstStyle>
            <a:lvl1pPr>
              <a:defRPr/>
            </a:lvl1pPr>
          </a:lstStyle>
          <a:p>
            <a:pPr>
              <a:defRPr/>
            </a:pPr>
            <a:r>
              <a:rPr lang="en-US"/>
              <a:t>Chuong 4: Lua chon thiet bi</a:t>
            </a:r>
          </a:p>
        </p:txBody>
      </p:sp>
      <p:sp>
        <p:nvSpPr>
          <p:cNvPr id="5" name="Slide Number Placeholder 4"/>
          <p:cNvSpPr>
            <a:spLocks noGrp="1"/>
          </p:cNvSpPr>
          <p:nvPr>
            <p:ph type="sldNum" sz="quarter" idx="12"/>
          </p:nvPr>
        </p:nvSpPr>
        <p:spPr>
          <a:xfrm>
            <a:off x="6705600" y="6248400"/>
            <a:ext cx="1905000" cy="457200"/>
          </a:xfrm>
        </p:spPr>
        <p:txBody>
          <a:bodyPr/>
          <a:lstStyle>
            <a:lvl1pPr>
              <a:defRPr/>
            </a:lvl1pPr>
          </a:lstStyle>
          <a:p>
            <a:pPr>
              <a:defRPr/>
            </a:pPr>
            <a:fld id="{340E56F3-96B4-45BC-81B0-A0FD453AC340}" type="slidenum">
              <a:rPr lang="en-US"/>
              <a:pPr>
                <a:defRPr/>
              </a:pPr>
              <a:t>‹#›</a:t>
            </a:fld>
            <a:endParaRPr lang="en-US"/>
          </a:p>
        </p:txBody>
      </p:sp>
    </p:spTree>
    <p:extLst>
      <p:ext uri="{BB962C8B-B14F-4D97-AF65-F5344CB8AC3E}">
        <p14:creationId xmlns:p14="http://schemas.microsoft.com/office/powerpoint/2010/main" val="1588131575"/>
      </p:ext>
    </p:extLst>
  </p:cSld>
  <p:clrMapOvr>
    <a:masterClrMapping/>
  </p:clrMapOvr>
  <p:transition spd="slow">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0013" y="1827213"/>
            <a:ext cx="7313612" cy="4114800"/>
          </a:xfrm>
        </p:spPr>
        <p:txBody>
          <a:bodyPr rtlCol="0">
            <a:normAutofit/>
          </a:bodyPr>
          <a:lstStyle/>
          <a:p>
            <a:pPr lvl="0"/>
            <a:endParaRPr lang="en-US" noProof="0" smtClean="0"/>
          </a:p>
        </p:txBody>
      </p:sp>
      <p:sp>
        <p:nvSpPr>
          <p:cNvPr id="4" name="Date Placeholder 3"/>
          <p:cNvSpPr>
            <a:spLocks noGrp="1"/>
          </p:cNvSpPr>
          <p:nvPr>
            <p:ph type="dt" sz="half" idx="10"/>
          </p:nvPr>
        </p:nvSpPr>
        <p:spPr/>
        <p:txBody>
          <a:bodyPr/>
          <a:lstStyle>
            <a:lvl1pPr>
              <a:defRPr/>
            </a:lvl1pPr>
          </a:lstStyle>
          <a:p>
            <a:pPr>
              <a:defRPr/>
            </a:pPr>
            <a:fld id="{DC849485-0A73-4DC3-AFFF-8E1D6720670A}"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6ED01674-3D6F-4732-9052-8E0FDF72E8F6}" type="slidenum">
              <a:rPr lang="en-US"/>
              <a:pPr>
                <a:defRPr/>
              </a:pPr>
              <a:t>‹#›</a:t>
            </a:fld>
            <a:endParaRPr lang="en-US"/>
          </a:p>
        </p:txBody>
      </p:sp>
    </p:spTree>
    <p:extLst>
      <p:ext uri="{BB962C8B-B14F-4D97-AF65-F5344CB8AC3E}">
        <p14:creationId xmlns:p14="http://schemas.microsoft.com/office/powerpoint/2010/main" val="2438323726"/>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3FF9BFD-E887-49D9-B639-89E4E8A2454E}"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FD69B38E-B5F2-4560-AD6A-36654B554BDA}" type="slidenum">
              <a:rPr lang="en-US"/>
              <a:pPr>
                <a:defRPr/>
              </a:pPr>
              <a:t>‹#›</a:t>
            </a:fld>
            <a:endParaRPr lang="en-US"/>
          </a:p>
        </p:txBody>
      </p:sp>
    </p:spTree>
    <p:extLst>
      <p:ext uri="{BB962C8B-B14F-4D97-AF65-F5344CB8AC3E}">
        <p14:creationId xmlns:p14="http://schemas.microsoft.com/office/powerpoint/2010/main" val="4194543798"/>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FA7B030-9EF0-45C3-9807-185663174AD5}"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6" name="Slide Number Placeholder 5"/>
          <p:cNvSpPr>
            <a:spLocks noGrp="1"/>
          </p:cNvSpPr>
          <p:nvPr>
            <p:ph type="sldNum" sz="quarter" idx="12"/>
          </p:nvPr>
        </p:nvSpPr>
        <p:spPr/>
        <p:txBody>
          <a:bodyPr/>
          <a:lstStyle>
            <a:lvl1pPr>
              <a:defRPr/>
            </a:lvl1pPr>
          </a:lstStyle>
          <a:p>
            <a:pPr>
              <a:defRPr/>
            </a:pPr>
            <a:fld id="{DABA67A4-437E-4A15-9A15-D32F3EB747A5}" type="slidenum">
              <a:rPr lang="en-US"/>
              <a:pPr>
                <a:defRPr/>
              </a:pPr>
              <a:t>‹#›</a:t>
            </a:fld>
            <a:endParaRPr lang="en-US"/>
          </a:p>
        </p:txBody>
      </p:sp>
    </p:spTree>
    <p:extLst>
      <p:ext uri="{BB962C8B-B14F-4D97-AF65-F5344CB8AC3E}">
        <p14:creationId xmlns:p14="http://schemas.microsoft.com/office/powerpoint/2010/main" val="2128299378"/>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63B9858-CA76-4ADD-80EA-E264E7F88C2D}"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7" name="Slide Number Placeholder 5"/>
          <p:cNvSpPr>
            <a:spLocks noGrp="1"/>
          </p:cNvSpPr>
          <p:nvPr>
            <p:ph type="sldNum" sz="quarter" idx="12"/>
          </p:nvPr>
        </p:nvSpPr>
        <p:spPr/>
        <p:txBody>
          <a:bodyPr/>
          <a:lstStyle>
            <a:lvl1pPr>
              <a:defRPr/>
            </a:lvl1pPr>
          </a:lstStyle>
          <a:p>
            <a:pPr>
              <a:defRPr/>
            </a:pPr>
            <a:fld id="{4805B0DC-AA80-4089-84A6-8F8DDF749743}" type="slidenum">
              <a:rPr lang="en-US"/>
              <a:pPr>
                <a:defRPr/>
              </a:pPr>
              <a:t>‹#›</a:t>
            </a:fld>
            <a:endParaRPr lang="en-US"/>
          </a:p>
        </p:txBody>
      </p:sp>
    </p:spTree>
    <p:extLst>
      <p:ext uri="{BB962C8B-B14F-4D97-AF65-F5344CB8AC3E}">
        <p14:creationId xmlns:p14="http://schemas.microsoft.com/office/powerpoint/2010/main" val="3407637316"/>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B708115-4560-4DD6-A9AB-B23EB63C1A59}" type="datetime1">
              <a:rPr lang="en-US"/>
              <a:pPr>
                <a:defRPr/>
              </a:pPr>
              <a:t>5/23/2013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9" name="Slide Number Placeholder 5"/>
          <p:cNvSpPr>
            <a:spLocks noGrp="1"/>
          </p:cNvSpPr>
          <p:nvPr>
            <p:ph type="sldNum" sz="quarter" idx="12"/>
          </p:nvPr>
        </p:nvSpPr>
        <p:spPr/>
        <p:txBody>
          <a:bodyPr/>
          <a:lstStyle>
            <a:lvl1pPr>
              <a:defRPr/>
            </a:lvl1pPr>
          </a:lstStyle>
          <a:p>
            <a:pPr>
              <a:defRPr/>
            </a:pPr>
            <a:fld id="{9E480091-2BD0-4796-AAB8-15E22A7E6581}" type="slidenum">
              <a:rPr lang="en-US"/>
              <a:pPr>
                <a:defRPr/>
              </a:pPr>
              <a:t>‹#›</a:t>
            </a:fld>
            <a:endParaRPr lang="en-US"/>
          </a:p>
        </p:txBody>
      </p:sp>
    </p:spTree>
    <p:extLst>
      <p:ext uri="{BB962C8B-B14F-4D97-AF65-F5344CB8AC3E}">
        <p14:creationId xmlns:p14="http://schemas.microsoft.com/office/powerpoint/2010/main" val="2163455133"/>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7B48A79-3FEF-4D44-8273-5EC27DA944D8}" type="datetime1">
              <a:rPr lang="en-US"/>
              <a:pPr>
                <a:defRPr/>
              </a:pPr>
              <a:t>5/23/2013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5" name="Slide Number Placeholder 5"/>
          <p:cNvSpPr>
            <a:spLocks noGrp="1"/>
          </p:cNvSpPr>
          <p:nvPr>
            <p:ph type="sldNum" sz="quarter" idx="12"/>
          </p:nvPr>
        </p:nvSpPr>
        <p:spPr/>
        <p:txBody>
          <a:bodyPr/>
          <a:lstStyle>
            <a:lvl1pPr>
              <a:defRPr/>
            </a:lvl1pPr>
          </a:lstStyle>
          <a:p>
            <a:pPr>
              <a:defRPr/>
            </a:pPr>
            <a:fld id="{FE5D2A38-E0A6-4EE2-9E32-E41D999CC6FA}" type="slidenum">
              <a:rPr lang="en-US"/>
              <a:pPr>
                <a:defRPr/>
              </a:pPr>
              <a:t>‹#›</a:t>
            </a:fld>
            <a:endParaRPr lang="en-US"/>
          </a:p>
        </p:txBody>
      </p:sp>
    </p:spTree>
    <p:extLst>
      <p:ext uri="{BB962C8B-B14F-4D97-AF65-F5344CB8AC3E}">
        <p14:creationId xmlns:p14="http://schemas.microsoft.com/office/powerpoint/2010/main" val="442513244"/>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4775320-21B4-4E28-88E7-67F6D8BB8206}" type="datetime1">
              <a:rPr lang="en-US"/>
              <a:pPr>
                <a:defRPr/>
              </a:pPr>
              <a:t>5/23/2013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4" name="Slide Number Placeholder 5"/>
          <p:cNvSpPr>
            <a:spLocks noGrp="1"/>
          </p:cNvSpPr>
          <p:nvPr>
            <p:ph type="sldNum" sz="quarter" idx="12"/>
          </p:nvPr>
        </p:nvSpPr>
        <p:spPr/>
        <p:txBody>
          <a:bodyPr/>
          <a:lstStyle>
            <a:lvl1pPr>
              <a:defRPr/>
            </a:lvl1pPr>
          </a:lstStyle>
          <a:p>
            <a:pPr>
              <a:defRPr/>
            </a:pPr>
            <a:fld id="{DCFB8ED8-2D44-4352-93FF-7DFE9F4FD124}" type="slidenum">
              <a:rPr lang="en-US"/>
              <a:pPr>
                <a:defRPr/>
              </a:pPr>
              <a:t>‹#›</a:t>
            </a:fld>
            <a:endParaRPr lang="en-US"/>
          </a:p>
        </p:txBody>
      </p:sp>
    </p:spTree>
    <p:extLst>
      <p:ext uri="{BB962C8B-B14F-4D97-AF65-F5344CB8AC3E}">
        <p14:creationId xmlns:p14="http://schemas.microsoft.com/office/powerpoint/2010/main" val="2229350359"/>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E913D10-D70D-46B8-B960-7225C1C87574}"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7" name="Slide Number Placeholder 5"/>
          <p:cNvSpPr>
            <a:spLocks noGrp="1"/>
          </p:cNvSpPr>
          <p:nvPr>
            <p:ph type="sldNum" sz="quarter" idx="12"/>
          </p:nvPr>
        </p:nvSpPr>
        <p:spPr/>
        <p:txBody>
          <a:bodyPr/>
          <a:lstStyle>
            <a:lvl1pPr>
              <a:defRPr/>
            </a:lvl1pPr>
          </a:lstStyle>
          <a:p>
            <a:pPr>
              <a:defRPr/>
            </a:pPr>
            <a:fld id="{E0F1FF21-6295-4A1D-A3CD-395422D0FCB6}" type="slidenum">
              <a:rPr lang="en-US"/>
              <a:pPr>
                <a:defRPr/>
              </a:pPr>
              <a:t>‹#›</a:t>
            </a:fld>
            <a:endParaRPr lang="en-US"/>
          </a:p>
        </p:txBody>
      </p:sp>
    </p:spTree>
    <p:extLst>
      <p:ext uri="{BB962C8B-B14F-4D97-AF65-F5344CB8AC3E}">
        <p14:creationId xmlns:p14="http://schemas.microsoft.com/office/powerpoint/2010/main" val="4108818795"/>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DD35DA5-D804-41C6-AD2A-2BE689E6AD47}"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4: Lua chon thiet bi</a:t>
            </a:r>
          </a:p>
        </p:txBody>
      </p:sp>
      <p:sp>
        <p:nvSpPr>
          <p:cNvPr id="7" name="Slide Number Placeholder 5"/>
          <p:cNvSpPr>
            <a:spLocks noGrp="1"/>
          </p:cNvSpPr>
          <p:nvPr>
            <p:ph type="sldNum" sz="quarter" idx="12"/>
          </p:nvPr>
        </p:nvSpPr>
        <p:spPr/>
        <p:txBody>
          <a:bodyPr/>
          <a:lstStyle>
            <a:lvl1pPr>
              <a:defRPr/>
            </a:lvl1pPr>
          </a:lstStyle>
          <a:p>
            <a:pPr>
              <a:defRPr/>
            </a:pPr>
            <a:fld id="{49E7E8B7-08B5-4183-8FE5-0854234E87CE}" type="slidenum">
              <a:rPr lang="en-US"/>
              <a:pPr>
                <a:defRPr/>
              </a:pPr>
              <a:t>‹#›</a:t>
            </a:fld>
            <a:endParaRPr lang="en-US"/>
          </a:p>
        </p:txBody>
      </p:sp>
    </p:spTree>
    <p:extLst>
      <p:ext uri="{BB962C8B-B14F-4D97-AF65-F5344CB8AC3E}">
        <p14:creationId xmlns:p14="http://schemas.microsoft.com/office/powerpoint/2010/main" val="3745890021"/>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0DAFF66-8C8C-479B-9415-F2BEEE1506EB}" type="datetime1">
              <a:rPr lang="en-US"/>
              <a:pPr>
                <a:defRPr/>
              </a:pPr>
              <a:t>5/23/2013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t>Chuong 4: Lua chon thiet bi</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E38F61B-23DC-48EB-999F-28146167282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4" r:id="rId12"/>
    <p:sldLayoutId id="2147483823" r:id="rId13"/>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3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2">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3">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4">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5">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Lst>
      </p:bldP>
    </p:bld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0"/>
            <a:ext cx="9144000" cy="838200"/>
          </a:xfrm>
        </p:spPr>
        <p:txBody>
          <a:bodyPr rtlCol="0">
            <a:normAutofit fontScale="90000"/>
          </a:bodyPr>
          <a:lstStyle/>
          <a:p>
            <a:pPr eaLnBrk="1" fontAlgn="auto" hangingPunct="1">
              <a:spcAft>
                <a:spcPts val="0"/>
              </a:spcAft>
              <a:defRPr/>
            </a:pPr>
            <a:r>
              <a:rPr lang="en-US" smtClean="0">
                <a:latin typeface="VNI-Times" pitchFamily="2" charset="0"/>
              </a:rPr>
              <a:t/>
            </a:r>
            <a:br>
              <a:rPr lang="en-US" smtClean="0">
                <a:latin typeface="VNI-Times" pitchFamily="2" charset="0"/>
              </a:rPr>
            </a:br>
            <a:endParaRPr lang="en-US" smtClean="0">
              <a:solidFill>
                <a:srgbClr val="FFFF00"/>
              </a:solidFill>
              <a:latin typeface="VNI-Times" pitchFamily="2" charset="0"/>
            </a:endParaRPr>
          </a:p>
        </p:txBody>
      </p:sp>
      <p:sp>
        <p:nvSpPr>
          <p:cNvPr id="4100" name="Slide Number Placeholder 4"/>
          <p:cNvSpPr>
            <a:spLocks noGrp="1"/>
          </p:cNvSpPr>
          <p:nvPr>
            <p:ph type="sldNum" sz="quarter" idx="12"/>
          </p:nvPr>
        </p:nvSpPr>
        <p:spPr/>
        <p:txBody>
          <a:bodyPr/>
          <a:lstStyle/>
          <a:p>
            <a:pPr>
              <a:defRPr/>
            </a:pPr>
            <a:fld id="{A6144BE8-A172-423E-8501-6CDD419CE585}" type="slidenum">
              <a:rPr lang="en-US"/>
              <a:pPr>
                <a:defRPr/>
              </a:pPr>
              <a:t>1</a:t>
            </a:fld>
            <a:endParaRPr lang="en-US"/>
          </a:p>
        </p:txBody>
      </p:sp>
      <p:sp>
        <p:nvSpPr>
          <p:cNvPr id="5124" name="Rectangle 4"/>
          <p:cNvSpPr>
            <a:spLocks noChangeArrowheads="1"/>
          </p:cNvSpPr>
          <p:nvPr/>
        </p:nvSpPr>
        <p:spPr bwMode="auto">
          <a:xfrm>
            <a:off x="914400" y="2057400"/>
            <a:ext cx="769620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vi-VN" sz="3600" b="1"/>
              <a:t>Ch</a:t>
            </a:r>
            <a:r>
              <a:rPr lang="en-US" sz="3600" b="1"/>
              <a:t>ương</a:t>
            </a:r>
            <a:r>
              <a:rPr lang="vi-VN" sz="3600" b="1"/>
              <a:t> 4: </a:t>
            </a:r>
          </a:p>
          <a:p>
            <a:pPr algn="ctr"/>
            <a:r>
              <a:rPr lang="en-US" sz="4800" b="1">
                <a:latin typeface="VNI-Awchon" pitchFamily="2" charset="0"/>
              </a:rPr>
              <a:t>LÖÏA CHOÏN THIEÁT BÒ VAØ </a:t>
            </a:r>
          </a:p>
          <a:p>
            <a:pPr algn="ctr"/>
            <a:r>
              <a:rPr lang="en-US" sz="4800" b="1">
                <a:latin typeface="VNI-Awchon" pitchFamily="2" charset="0"/>
              </a:rPr>
              <a:t>VAÄT LIEÄU CHEÁ TAÏO</a:t>
            </a:r>
          </a:p>
          <a:p>
            <a:pPr algn="ctr"/>
            <a:endParaRPr lang="en-US" sz="4800" b="1">
              <a:solidFill>
                <a:srgbClr val="FFFF00"/>
              </a:solidFill>
              <a:latin typeface="VNI-Awchon" pitchFamily="2"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20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83" name="Rectangle 35"/>
          <p:cNvSpPr>
            <a:spLocks noGrp="1" noChangeArrowheads="1"/>
          </p:cNvSpPr>
          <p:nvPr>
            <p:ph type="title"/>
          </p:nvPr>
        </p:nvSpPr>
        <p:spPr>
          <a:xfrm>
            <a:off x="381000" y="304800"/>
            <a:ext cx="8534400" cy="838200"/>
          </a:xfrm>
        </p:spPr>
        <p:txBody>
          <a:bodyPr rtlCol="0">
            <a:normAutofit fontScale="90000"/>
          </a:bodyPr>
          <a:lstStyle/>
          <a:p>
            <a:pPr eaLnBrk="1" fontAlgn="auto" hangingPunct="1">
              <a:spcAft>
                <a:spcPts val="0"/>
              </a:spcAft>
              <a:defRPr/>
            </a:pPr>
            <a:r>
              <a:rPr lang="en-US" sz="2400" b="1" smtClean="0">
                <a:latin typeface="VNI-Times" pitchFamily="2" charset="0"/>
              </a:rPr>
              <a:t/>
            </a:r>
            <a:br>
              <a:rPr lang="en-US" sz="2400" b="1" smtClean="0">
                <a:latin typeface="VNI-Times" pitchFamily="2" charset="0"/>
              </a:rPr>
            </a:br>
            <a:r>
              <a:rPr lang="en-US" sz="3200" b="1" smtClean="0">
                <a:latin typeface="VNI-Times" pitchFamily="2" charset="0"/>
              </a:rPr>
              <a:t>d. Söï phuï thuoäc cuûa toác ñoä aên moøn vaøo caùc bieän phaùp baûo veä:</a:t>
            </a:r>
            <a:endParaRPr lang="en-US" sz="4000" b="1" smtClean="0">
              <a:latin typeface="VNI-Times" pitchFamily="2" charset="0"/>
            </a:endParaRPr>
          </a:p>
        </p:txBody>
      </p:sp>
      <p:sp>
        <p:nvSpPr>
          <p:cNvPr id="14340" name="Slide Number Placeholder 4"/>
          <p:cNvSpPr>
            <a:spLocks noGrp="1"/>
          </p:cNvSpPr>
          <p:nvPr>
            <p:ph type="sldNum" sz="quarter" idx="12"/>
          </p:nvPr>
        </p:nvSpPr>
        <p:spPr/>
        <p:txBody>
          <a:bodyPr/>
          <a:lstStyle/>
          <a:p>
            <a:pPr>
              <a:defRPr/>
            </a:pPr>
            <a:fld id="{6695CBC5-844B-49A5-B955-2501D8E899B8}" type="slidenum">
              <a:rPr lang="en-US"/>
              <a:pPr>
                <a:defRPr/>
              </a:pPr>
              <a:t>10</a:t>
            </a:fld>
            <a:endParaRPr lang="en-US"/>
          </a:p>
        </p:txBody>
      </p:sp>
      <p:graphicFrame>
        <p:nvGraphicFramePr>
          <p:cNvPr id="27682" name="Group 34"/>
          <p:cNvGraphicFramePr>
            <a:graphicFrameLocks noGrp="1"/>
          </p:cNvGraphicFramePr>
          <p:nvPr>
            <p:ph idx="4294967295"/>
          </p:nvPr>
        </p:nvGraphicFramePr>
        <p:xfrm>
          <a:off x="457200" y="1714500"/>
          <a:ext cx="8458200" cy="2781300"/>
        </p:xfrm>
        <a:graphic>
          <a:graphicData uri="http://schemas.openxmlformats.org/drawingml/2006/table">
            <a:tbl>
              <a:tblPr/>
              <a:tblGrid>
                <a:gridCol w="5788736"/>
                <a:gridCol w="2669464"/>
              </a:tblGrid>
              <a:tr h="609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Bieän phaùp baûo veä</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C – mm/naêm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 Söû duïng ñaày ñuû caùc bieän phaùp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0,25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29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 Chæ söû duïng caùc bieän phaùp ñôn leû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0,75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29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 Khoâng söû duïng caùc bieän phaùp naøo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7683"/>
                                        </p:tgtEl>
                                        <p:attrNameLst>
                                          <p:attrName>style.visibility</p:attrName>
                                        </p:attrNameLst>
                                      </p:cBhvr>
                                      <p:to>
                                        <p:strVal val="visible"/>
                                      </p:to>
                                    </p:set>
                                    <p:anim calcmode="lin" valueType="num">
                                      <p:cBhvr additive="base">
                                        <p:cTn id="7" dur="5000" fill="hold"/>
                                        <p:tgtEl>
                                          <p:spTgt spid="27683"/>
                                        </p:tgtEl>
                                        <p:attrNameLst>
                                          <p:attrName>ppt_x</p:attrName>
                                        </p:attrNameLst>
                                      </p:cBhvr>
                                      <p:tavLst>
                                        <p:tav tm="0">
                                          <p:val>
                                            <p:strVal val="#ppt_x"/>
                                          </p:val>
                                        </p:tav>
                                        <p:tav tm="100000">
                                          <p:val>
                                            <p:strVal val="#ppt_x"/>
                                          </p:val>
                                        </p:tav>
                                      </p:tavLst>
                                    </p:anim>
                                    <p:anim calcmode="lin" valueType="num">
                                      <p:cBhvr additive="base">
                                        <p:cTn id="8" dur="5000" fill="hold"/>
                                        <p:tgtEl>
                                          <p:spTgt spid="276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7682"/>
                                        </p:tgtEl>
                                        <p:attrNameLst>
                                          <p:attrName>style.visibility</p:attrName>
                                        </p:attrNameLst>
                                      </p:cBhvr>
                                      <p:to>
                                        <p:strVal val="visible"/>
                                      </p:to>
                                    </p:set>
                                    <p:anim calcmode="lin" valueType="num">
                                      <p:cBhvr additive="base">
                                        <p:cTn id="13" dur="500" fill="hold"/>
                                        <p:tgtEl>
                                          <p:spTgt spid="27682"/>
                                        </p:tgtEl>
                                        <p:attrNameLst>
                                          <p:attrName>ppt_x</p:attrName>
                                        </p:attrNameLst>
                                      </p:cBhvr>
                                      <p:tavLst>
                                        <p:tav tm="0">
                                          <p:val>
                                            <p:strVal val="#ppt_x"/>
                                          </p:val>
                                        </p:tav>
                                        <p:tav tm="100000">
                                          <p:val>
                                            <p:strVal val="#ppt_x"/>
                                          </p:val>
                                        </p:tav>
                                      </p:tavLst>
                                    </p:anim>
                                    <p:anim calcmode="lin" valueType="num">
                                      <p:cBhvr additive="base">
                                        <p:cTn id="14" dur="500" fill="hold"/>
                                        <p:tgtEl>
                                          <p:spTgt spid="276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AutoShape 3"/>
          <p:cNvSpPr>
            <a:spLocks noGrp="1" noChangeAspect="1" noChangeArrowheads="1"/>
          </p:cNvSpPr>
          <p:nvPr>
            <p:ph idx="1"/>
          </p:nvPr>
        </p:nvSpPr>
        <p:spPr>
          <a:xfrm>
            <a:off x="381000" y="304800"/>
            <a:ext cx="8763000" cy="5821363"/>
          </a:xfrm>
        </p:spPr>
        <p:txBody>
          <a:bodyPr/>
          <a:lstStyle/>
          <a:p>
            <a:pPr marL="609600" indent="-609600" eaLnBrk="1" hangingPunct="1">
              <a:buFont typeface="Wingdings" pitchFamily="2" charset="2"/>
              <a:buAutoNum type="alphaLcPeriod" startAt="5"/>
            </a:pPr>
            <a:r>
              <a:rPr lang="en-US" sz="2800" b="1" smtClean="0">
                <a:latin typeface="VNI-Times" pitchFamily="2" charset="0"/>
              </a:rPr>
              <a:t>Xeáp loaïi vaät lieäu coù khaû naêng choáng aên moøn theo thöù töï töø cao xuoáng thaáp:</a:t>
            </a:r>
          </a:p>
          <a:p>
            <a:pPr marL="609600" indent="-609600" eaLnBrk="1" hangingPunct="1">
              <a:buFont typeface="Wingdings" pitchFamily="2" charset="2"/>
              <a:buNone/>
            </a:pPr>
            <a:endParaRPr lang="en-US" sz="2800" smtClean="0">
              <a:latin typeface="VNI-Times" pitchFamily="2" charset="0"/>
            </a:endParaRPr>
          </a:p>
          <a:p>
            <a:pPr marL="609600" indent="-609600" eaLnBrk="1" hangingPunct="1">
              <a:buFont typeface="Wingdings" pitchFamily="2" charset="2"/>
              <a:buNone/>
            </a:pPr>
            <a:r>
              <a:rPr lang="en-US" sz="2800" smtClean="0">
                <a:latin typeface="VNI-Times" pitchFamily="2" charset="0"/>
              </a:rPr>
              <a:t>	1. Theùp hôïp kim.			5. Theùp thöôøng.</a:t>
            </a:r>
            <a:endParaRPr lang="fr-FR" sz="2800" smtClean="0">
              <a:latin typeface="VNI-Times" pitchFamily="2" charset="0"/>
            </a:endParaRPr>
          </a:p>
          <a:p>
            <a:pPr marL="609600" indent="-609600" eaLnBrk="1" hangingPunct="1">
              <a:buFont typeface="Wingdings" pitchFamily="2" charset="2"/>
              <a:buNone/>
            </a:pPr>
            <a:r>
              <a:rPr lang="fr-FR" sz="2800" smtClean="0">
                <a:latin typeface="VNI-Times" pitchFamily="2" charset="0"/>
              </a:rPr>
              <a:t>	2. Ni vaø hôïp kim Ni.		6.  </a:t>
            </a:r>
            <a:r>
              <a:rPr lang="en-US" sz="2800" smtClean="0">
                <a:latin typeface="VNI-Times" pitchFamily="2" charset="0"/>
              </a:rPr>
              <a:t>Nhoâm.</a:t>
            </a:r>
          </a:p>
          <a:p>
            <a:pPr marL="609600" indent="-609600" eaLnBrk="1" hangingPunct="1">
              <a:buFont typeface="Wingdings" pitchFamily="2" charset="2"/>
              <a:buNone/>
            </a:pPr>
            <a:r>
              <a:rPr lang="en-US" sz="2800" smtClean="0">
                <a:latin typeface="VNI-Times" pitchFamily="2" charset="0"/>
              </a:rPr>
              <a:t>	3. Ñoàng vaø hôïp kim Ñoàng.	7. Keõm.</a:t>
            </a:r>
          </a:p>
          <a:p>
            <a:pPr marL="609600" indent="-609600" eaLnBrk="1" hangingPunct="1">
              <a:buFont typeface="Wingdings" pitchFamily="2" charset="2"/>
              <a:buNone/>
            </a:pPr>
            <a:r>
              <a:rPr lang="en-US" sz="2800" smtClean="0">
                <a:latin typeface="VNI-Times" pitchFamily="2" charset="0"/>
              </a:rPr>
              <a:t>	4. Chì.					8. Manhe.</a:t>
            </a:r>
          </a:p>
        </p:txBody>
      </p:sp>
      <p:sp>
        <p:nvSpPr>
          <p:cNvPr id="15364" name="Slide Number Placeholder 5"/>
          <p:cNvSpPr>
            <a:spLocks noGrp="1"/>
          </p:cNvSpPr>
          <p:nvPr>
            <p:ph type="sldNum" sz="quarter" idx="12"/>
          </p:nvPr>
        </p:nvSpPr>
        <p:spPr/>
        <p:txBody>
          <a:bodyPr/>
          <a:lstStyle/>
          <a:p>
            <a:pPr>
              <a:defRPr/>
            </a:pPr>
            <a:fld id="{F5706BF2-9B0A-4968-AADF-EBB64F1846A1}" type="slidenum">
              <a:rPr lang="en-US"/>
              <a:pPr>
                <a:defRPr/>
              </a:pPr>
              <a:t>11</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strips(downLeft)">
                                      <p:cBhvr>
                                        <p:cTn id="7" dur="2000"/>
                                        <p:tgtEl>
                                          <p:spTgt spid="29699">
                                            <p:txEl>
                                              <p:pRg st="0" end="0"/>
                                            </p:txEl>
                                          </p:spTgt>
                                        </p:tgtEl>
                                      </p:cBhvr>
                                    </p:animEffect>
                                  </p:childTnLst>
                                </p:cTn>
                              </p:par>
                            </p:childTnLst>
                          </p:cTn>
                        </p:par>
                        <p:par>
                          <p:cTn id="8" fill="hold" nodeType="afterGroup">
                            <p:stCondLst>
                              <p:cond delay="2000"/>
                            </p:stCondLst>
                            <p:childTnLst>
                              <p:par>
                                <p:cTn id="9" presetID="2" presetClass="entr" presetSubtype="4" fill="hold" nodeType="afterEffect">
                                  <p:stCondLst>
                                    <p:cond delay="0"/>
                                  </p:stCondLst>
                                  <p:childTnLst>
                                    <p:set>
                                      <p:cBhvr>
                                        <p:cTn id="10" dur="1" fill="hold">
                                          <p:stCondLst>
                                            <p:cond delay="0"/>
                                          </p:stCondLst>
                                        </p:cTn>
                                        <p:tgtEl>
                                          <p:spTgt spid="29699">
                                            <p:txEl>
                                              <p:pRg st="2" end="2"/>
                                            </p:txEl>
                                          </p:spTgt>
                                        </p:tgtEl>
                                        <p:attrNameLst>
                                          <p:attrName>style.visibility</p:attrName>
                                        </p:attrNameLst>
                                      </p:cBhvr>
                                      <p:to>
                                        <p:strVal val="visible"/>
                                      </p:to>
                                    </p:set>
                                    <p:anim calcmode="lin" valueType="num">
                                      <p:cBhvr additive="base">
                                        <p:cTn id="11" dur="20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4000"/>
                            </p:stCondLst>
                            <p:childTnLst>
                              <p:par>
                                <p:cTn id="14" presetID="2" presetClass="entr" presetSubtype="4" fill="hold" nodeType="afterEffect">
                                  <p:stCondLst>
                                    <p:cond delay="0"/>
                                  </p:stCondLst>
                                  <p:childTnLst>
                                    <p:set>
                                      <p:cBhvr>
                                        <p:cTn id="15" dur="1" fill="hold">
                                          <p:stCondLst>
                                            <p:cond delay="0"/>
                                          </p:stCondLst>
                                        </p:cTn>
                                        <p:tgtEl>
                                          <p:spTgt spid="29699">
                                            <p:txEl>
                                              <p:pRg st="3" end="3"/>
                                            </p:txEl>
                                          </p:spTgt>
                                        </p:tgtEl>
                                        <p:attrNameLst>
                                          <p:attrName>style.visibility</p:attrName>
                                        </p:attrNameLst>
                                      </p:cBhvr>
                                      <p:to>
                                        <p:strVal val="visible"/>
                                      </p:to>
                                    </p:set>
                                    <p:anim calcmode="lin" valueType="num">
                                      <p:cBhvr additive="base">
                                        <p:cTn id="16" dur="20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29699">
                                            <p:txEl>
                                              <p:pRg st="3" end="3"/>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6000"/>
                            </p:stCondLst>
                            <p:childTnLst>
                              <p:par>
                                <p:cTn id="19" presetID="2" presetClass="entr" presetSubtype="4" fill="hold" nodeType="afterEffect">
                                  <p:stCondLst>
                                    <p:cond delay="0"/>
                                  </p:stCondLst>
                                  <p:childTnLst>
                                    <p:set>
                                      <p:cBhvr>
                                        <p:cTn id="20" dur="1" fill="hold">
                                          <p:stCondLst>
                                            <p:cond delay="0"/>
                                          </p:stCondLst>
                                        </p:cTn>
                                        <p:tgtEl>
                                          <p:spTgt spid="29699">
                                            <p:txEl>
                                              <p:pRg st="4" end="4"/>
                                            </p:txEl>
                                          </p:spTgt>
                                        </p:tgtEl>
                                        <p:attrNameLst>
                                          <p:attrName>style.visibility</p:attrName>
                                        </p:attrNameLst>
                                      </p:cBhvr>
                                      <p:to>
                                        <p:strVal val="visible"/>
                                      </p:to>
                                    </p:set>
                                    <p:anim calcmode="lin" valueType="num">
                                      <p:cBhvr additive="base">
                                        <p:cTn id="21" dur="2000" fill="hold"/>
                                        <p:tgtEl>
                                          <p:spTgt spid="29699">
                                            <p:txEl>
                                              <p:pRg st="4" end="4"/>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29699">
                                            <p:txEl>
                                              <p:pRg st="4" end="4"/>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8000"/>
                            </p:stCondLst>
                            <p:childTnLst>
                              <p:par>
                                <p:cTn id="24" presetID="2" presetClass="entr" presetSubtype="4" fill="hold" nodeType="afterEffect">
                                  <p:stCondLst>
                                    <p:cond delay="0"/>
                                  </p:stCondLst>
                                  <p:childTnLst>
                                    <p:set>
                                      <p:cBhvr>
                                        <p:cTn id="25" dur="1" fill="hold">
                                          <p:stCondLst>
                                            <p:cond delay="0"/>
                                          </p:stCondLst>
                                        </p:cTn>
                                        <p:tgtEl>
                                          <p:spTgt spid="29699">
                                            <p:txEl>
                                              <p:pRg st="5" end="5"/>
                                            </p:txEl>
                                          </p:spTgt>
                                        </p:tgtEl>
                                        <p:attrNameLst>
                                          <p:attrName>style.visibility</p:attrName>
                                        </p:attrNameLst>
                                      </p:cBhvr>
                                      <p:to>
                                        <p:strVal val="visible"/>
                                      </p:to>
                                    </p:set>
                                    <p:anim calcmode="lin" valueType="num">
                                      <p:cBhvr additive="base">
                                        <p:cTn id="26" dur="20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296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Slide Number Placeholder 3"/>
          <p:cNvSpPr>
            <a:spLocks noGrp="1"/>
          </p:cNvSpPr>
          <p:nvPr>
            <p:ph type="sldNum" sz="quarter" idx="12"/>
          </p:nvPr>
        </p:nvSpPr>
        <p:spPr/>
        <p:txBody>
          <a:bodyPr/>
          <a:lstStyle/>
          <a:p>
            <a:pPr>
              <a:defRPr/>
            </a:pPr>
            <a:fld id="{DC1F095D-C0E0-4496-8BDA-82A0B4589943}" type="slidenum">
              <a:rPr lang="en-US"/>
              <a:pPr>
                <a:defRPr/>
              </a:pPr>
              <a:t>12</a:t>
            </a:fld>
            <a:endParaRPr lang="en-US"/>
          </a:p>
        </p:txBody>
      </p:sp>
      <p:graphicFrame>
        <p:nvGraphicFramePr>
          <p:cNvPr id="30789" name="Group 69"/>
          <p:cNvGraphicFramePr>
            <a:graphicFrameLocks noGrp="1"/>
          </p:cNvGraphicFramePr>
          <p:nvPr/>
        </p:nvGraphicFramePr>
        <p:xfrm>
          <a:off x="304800" y="1143000"/>
          <a:ext cx="8610600" cy="5541963"/>
        </p:xfrm>
        <a:graphic>
          <a:graphicData uri="http://schemas.openxmlformats.org/drawingml/2006/table">
            <a:tbl>
              <a:tblPr/>
              <a:tblGrid>
                <a:gridCol w="4305300"/>
                <a:gridCol w="4305300"/>
              </a:tblGrid>
              <a:tr h="609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1" i="0" u="none" strike="noStrike" cap="none" normalizeH="0" baseline="0" smtClean="0">
                          <a:ln>
                            <a:noFill/>
                          </a:ln>
                          <a:solidFill>
                            <a:schemeClr val="tx1"/>
                          </a:solidFill>
                          <a:effectLst/>
                          <a:latin typeface="VNI-Times" pitchFamily="2" charset="0"/>
                        </a:rPr>
                        <a:t>Vaät lieäu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1" i="0" u="none" strike="noStrike" cap="none" normalizeH="0" baseline="0" smtClean="0">
                          <a:ln>
                            <a:noFill/>
                          </a:ln>
                          <a:solidFill>
                            <a:schemeClr val="tx1"/>
                          </a:solidFill>
                          <a:effectLst/>
                          <a:latin typeface="VNI-Times" pitchFamily="2" charset="0"/>
                        </a:rPr>
                        <a:t>Baûng Anh/ Taán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Theùp Cac bon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Theùp hôïp kim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smtClean="0">
                        <a:ln>
                          <a:noFill/>
                        </a:ln>
                        <a:solidFill>
                          <a:schemeClr val="tx1"/>
                        </a:solidFill>
                        <a:effectLst/>
                        <a:latin typeface="VNI-Times" pitchFamily="2"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304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1600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84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316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2400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320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3000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0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Cu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800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Al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900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Ni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3000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Ti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latin typeface="VNI-Times" pitchFamily="2" charset="0"/>
                        </a:rPr>
                        <a:t>20000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88" name="Rectangle 68"/>
          <p:cNvSpPr>
            <a:spLocks noChangeArrowheads="1"/>
          </p:cNvSpPr>
          <p:nvPr/>
        </p:nvSpPr>
        <p:spPr bwMode="auto">
          <a:xfrm>
            <a:off x="533400" y="304800"/>
            <a:ext cx="830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342900" indent="-342900" eaLnBrk="1" hangingPunct="1">
              <a:buSzPct val="110000"/>
              <a:buFontTx/>
              <a:buAutoNum type="alphaLcPeriod" startAt="6"/>
            </a:pPr>
            <a:r>
              <a:rPr lang="en-US" sz="3200" b="1">
                <a:latin typeface="VNI-Times" pitchFamily="2" charset="0"/>
              </a:rPr>
              <a:t>Giaù vaät lieäu kim loaïi (coù tính tham khaûo):</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0788"/>
                                        </p:tgtEl>
                                        <p:attrNameLst>
                                          <p:attrName>style.visibility</p:attrName>
                                        </p:attrNameLst>
                                      </p:cBhvr>
                                      <p:to>
                                        <p:strVal val="visible"/>
                                      </p:to>
                                    </p:set>
                                    <p:animEffect transition="in" filter="strips(downLeft)">
                                      <p:cBhvr>
                                        <p:cTn id="7" dur="500"/>
                                        <p:tgtEl>
                                          <p:spTgt spid="307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0789"/>
                                        </p:tgtEl>
                                        <p:attrNameLst>
                                          <p:attrName>style.visibility</p:attrName>
                                        </p:attrNameLst>
                                      </p:cBhvr>
                                      <p:to>
                                        <p:strVal val="visible"/>
                                      </p:to>
                                    </p:set>
                                    <p:anim calcmode="lin" valueType="num">
                                      <p:cBhvr additive="base">
                                        <p:cTn id="12" dur="500" fill="hold"/>
                                        <p:tgtEl>
                                          <p:spTgt spid="30789"/>
                                        </p:tgtEl>
                                        <p:attrNameLst>
                                          <p:attrName>ppt_x</p:attrName>
                                        </p:attrNameLst>
                                      </p:cBhvr>
                                      <p:tavLst>
                                        <p:tav tm="0">
                                          <p:val>
                                            <p:strVal val="#ppt_x"/>
                                          </p:val>
                                        </p:tav>
                                        <p:tav tm="100000">
                                          <p:val>
                                            <p:strVal val="#ppt_x"/>
                                          </p:val>
                                        </p:tav>
                                      </p:tavLst>
                                    </p:anim>
                                    <p:anim calcmode="lin" valueType="num">
                                      <p:cBhvr additive="base">
                                        <p:cTn id="13" dur="500" fill="hold"/>
                                        <p:tgtEl>
                                          <p:spTgt spid="307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09600" y="304800"/>
            <a:ext cx="8305800" cy="6248400"/>
          </a:xfrm>
        </p:spPr>
        <p:txBody>
          <a:bodyPr/>
          <a:lstStyle/>
          <a:p>
            <a:pPr marL="609600" indent="-609600" eaLnBrk="1" hangingPunct="1">
              <a:buFont typeface="Wingdings" pitchFamily="2" charset="2"/>
              <a:buAutoNum type="alphaLcPeriod" startAt="7"/>
            </a:pPr>
            <a:r>
              <a:rPr lang="en-US" b="1" smtClean="0">
                <a:latin typeface="VNI-Times" pitchFamily="2" charset="0"/>
              </a:rPr>
              <a:t>Tæ leä giaù: Coâng thöùc Moore.</a:t>
            </a:r>
          </a:p>
          <a:p>
            <a:pPr marL="609600" indent="-609600" eaLnBrk="1" hangingPunct="1">
              <a:buFont typeface="Wingdings" pitchFamily="2" charset="2"/>
              <a:buNone/>
            </a:pPr>
            <a:endParaRPr lang="en-US" smtClean="0">
              <a:latin typeface="VNI-Times" pitchFamily="2" charset="0"/>
            </a:endParaRPr>
          </a:p>
          <a:p>
            <a:pPr marL="609600" indent="-609600" eaLnBrk="1" hangingPunct="1">
              <a:buFont typeface="Wingdings" pitchFamily="2" charset="2"/>
              <a:buNone/>
            </a:pPr>
            <a:r>
              <a:rPr lang="en-US" smtClean="0">
                <a:latin typeface="VNI-Times" pitchFamily="2" charset="0"/>
              </a:rPr>
              <a:t>			</a:t>
            </a:r>
          </a:p>
          <a:p>
            <a:pPr marL="609600" indent="-609600" eaLnBrk="1" hangingPunct="1">
              <a:buFont typeface="Wingdings" pitchFamily="2" charset="2"/>
              <a:buNone/>
            </a:pPr>
            <a:r>
              <a:rPr lang="en-US" b="1" smtClean="0">
                <a:latin typeface="VNI-Times" pitchFamily="2" charset="0"/>
              </a:rPr>
              <a:t>	</a:t>
            </a:r>
            <a:endParaRPr lang="en-US" smtClean="0">
              <a:latin typeface="VNI-Times" pitchFamily="2" charset="0"/>
            </a:endParaRPr>
          </a:p>
          <a:p>
            <a:pPr marL="609600" indent="-609600" eaLnBrk="1" hangingPunct="1">
              <a:buFont typeface="Wingdings" pitchFamily="2" charset="2"/>
              <a:buNone/>
            </a:pPr>
            <a:r>
              <a:rPr lang="en-US" smtClean="0">
                <a:latin typeface="VNI-Times" pitchFamily="2" charset="0"/>
              </a:rPr>
              <a:t>	</a:t>
            </a:r>
            <a:r>
              <a:rPr lang="en-US" sz="2800" b="1" smtClean="0">
                <a:latin typeface="VNI-Times" pitchFamily="2" charset="0"/>
              </a:rPr>
              <a:t>G: Giaù 1 kg vaät lieäu.</a:t>
            </a:r>
            <a:endParaRPr lang="en-US" sz="2800" b="1" smtClean="0">
              <a:latin typeface="VNI-Times" pitchFamily="2" charset="0"/>
              <a:sym typeface="Symbol" pitchFamily="18" charset="2"/>
            </a:endParaRPr>
          </a:p>
          <a:p>
            <a:pPr marL="609600" indent="-609600" eaLnBrk="1" hangingPunct="1">
              <a:buFont typeface="Wingdings" pitchFamily="2" charset="2"/>
              <a:buNone/>
            </a:pPr>
            <a:r>
              <a:rPr lang="en-US" sz="2800" b="1" smtClean="0">
                <a:latin typeface="VNI-Times" pitchFamily="2" charset="0"/>
                <a:sym typeface="Symbol" pitchFamily="18" charset="2"/>
              </a:rPr>
              <a:t>	</a:t>
            </a:r>
            <a:r>
              <a:rPr lang="en-US" sz="2800" b="1" smtClean="0">
                <a:latin typeface="VNI-Times" pitchFamily="2" charset="0"/>
              </a:rPr>
              <a:t>: Khoái löôïng rieâng cuûa vaät lieäu kg/m</a:t>
            </a:r>
            <a:r>
              <a:rPr lang="en-US" sz="2800" b="1" baseline="30000" smtClean="0">
                <a:latin typeface="VNI-Times" pitchFamily="2" charset="0"/>
              </a:rPr>
              <a:t>3</a:t>
            </a:r>
            <a:r>
              <a:rPr lang="en-US" sz="2800" b="1" smtClean="0">
                <a:latin typeface="VNI-Times" pitchFamily="2" charset="0"/>
              </a:rPr>
              <a:t>.</a:t>
            </a:r>
            <a:endParaRPr lang="en-US" sz="2800" b="1" smtClean="0">
              <a:latin typeface="VNI-Times" pitchFamily="2" charset="0"/>
              <a:sym typeface="Symbol" pitchFamily="18" charset="2"/>
            </a:endParaRPr>
          </a:p>
          <a:p>
            <a:pPr marL="609600" indent="-609600" eaLnBrk="1" hangingPunct="1">
              <a:buFont typeface="Wingdings" pitchFamily="2" charset="2"/>
              <a:buNone/>
            </a:pPr>
            <a:r>
              <a:rPr lang="en-US" sz="2800" b="1" smtClean="0">
                <a:latin typeface="VNI-Times" pitchFamily="2" charset="0"/>
                <a:sym typeface="Symbol" pitchFamily="18" charset="2"/>
              </a:rPr>
              <a:t>	</a:t>
            </a:r>
            <a:r>
              <a:rPr lang="en-US" sz="2800" b="1" smtClean="0">
                <a:latin typeface="VNI-Times" pitchFamily="2" charset="0"/>
              </a:rPr>
              <a:t>: ÖÙng suaát thieát keá    N/mm</a:t>
            </a:r>
            <a:r>
              <a:rPr lang="en-US" sz="2800" b="1" baseline="30000" smtClean="0">
                <a:latin typeface="VNI-Times" pitchFamily="2" charset="0"/>
              </a:rPr>
              <a:t>2</a:t>
            </a:r>
            <a:r>
              <a:rPr lang="en-US" sz="2800" b="1" smtClean="0">
                <a:latin typeface="VNI-Times" pitchFamily="2" charset="0"/>
              </a:rPr>
              <a:t>.</a:t>
            </a:r>
          </a:p>
        </p:txBody>
      </p:sp>
      <p:sp>
        <p:nvSpPr>
          <p:cNvPr id="205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C000279-C895-4E8B-A9C0-41AD9DA6FFF7}" type="slidenum">
              <a:rPr lang="en-US" smtClean="0"/>
              <a:pPr/>
              <a:t>13</a:t>
            </a:fld>
            <a:endParaRPr lang="en-US" smtClean="0"/>
          </a:p>
        </p:txBody>
      </p:sp>
      <p:sp>
        <p:nvSpPr>
          <p:cNvPr id="2053" name="Rectangle 8"/>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p>
        </p:txBody>
      </p:sp>
      <p:pic>
        <p:nvPicPr>
          <p:cNvPr id="2050" name="Object 7"/>
          <p:cNvPicPr>
            <a:picLocks noChangeAspect="1"/>
          </p:cNvPicPr>
          <p:nvPr/>
        </p:nvPicPr>
        <p:blipFill>
          <a:blip r:embed="rId4"/>
          <a:stretch>
            <a:fillRect/>
          </a:stretch>
        </p:blipFill>
        <p:spPr>
          <a:xfrm>
            <a:off x="2819400" y="1447800"/>
            <a:ext cx="2667000" cy="1062038"/>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heel(4)">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835" name="Group 43"/>
          <p:cNvGraphicFramePr>
            <a:graphicFrameLocks noGrp="1"/>
          </p:cNvGraphicFramePr>
          <p:nvPr>
            <p:ph/>
          </p:nvPr>
        </p:nvGraphicFramePr>
        <p:xfrm>
          <a:off x="762000" y="990600"/>
          <a:ext cx="8077200" cy="5105400"/>
        </p:xfrm>
        <a:graphic>
          <a:graphicData uri="http://schemas.openxmlformats.org/drawingml/2006/table">
            <a:tbl>
              <a:tblPr/>
              <a:tblGrid>
                <a:gridCol w="2596243"/>
                <a:gridCol w="2596243"/>
                <a:gridCol w="2884714"/>
              </a:tblGrid>
              <a:tr h="729936">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Teân kim loaïi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Tæ leä</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sym typeface="Symbol" pitchFamily="18" charset="2"/>
                        </a:rPr>
                        <a:t></a:t>
                      </a:r>
                      <a:r>
                        <a:rPr kumimoji="0" lang="en-US" sz="2600" b="0" i="0" u="none" strike="noStrike" cap="none" normalizeH="0" baseline="0" smtClean="0">
                          <a:ln>
                            <a:noFill/>
                          </a:ln>
                          <a:solidFill>
                            <a:schemeClr val="tx1"/>
                          </a:solidFill>
                          <a:effectLst/>
                          <a:latin typeface="VNI-Times" pitchFamily="2" charset="0"/>
                        </a:rPr>
                        <a:t> tính toaùn N/mm</a:t>
                      </a:r>
                      <a:r>
                        <a:rPr kumimoji="0" lang="en-US" sz="2600" b="0" i="0" u="none" strike="noStrike" cap="none" normalizeH="0" baseline="30000" smtClean="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55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Theùp thöôøng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993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Theùp hôïp kim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130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55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Hôïp kim Ñoàng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76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993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Nhoâm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55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Cu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76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993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Ni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0" i="0" u="none" strike="noStrike" cap="none" normalizeH="0" baseline="0" smtClean="0">
                          <a:ln>
                            <a:noFill/>
                          </a:ln>
                          <a:solidFill>
                            <a:schemeClr val="tx1"/>
                          </a:solidFill>
                          <a:effectLst/>
                          <a:latin typeface="VNI-Times" pitchFamily="2" charset="0"/>
                        </a:rPr>
                        <a:t>70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36" name="Slide Number Placeholder 4"/>
          <p:cNvSpPr>
            <a:spLocks noGrp="1"/>
          </p:cNvSpPr>
          <p:nvPr>
            <p:ph type="sldNum" sz="quarter" idx="12"/>
          </p:nvPr>
        </p:nvSpPr>
        <p:spPr/>
        <p:txBody>
          <a:bodyPr/>
          <a:lstStyle/>
          <a:p>
            <a:pPr>
              <a:defRPr/>
            </a:pPr>
            <a:fld id="{9BA837F6-D02D-45B3-B4B0-D01DF9E2B1E7}" type="slidenum">
              <a:rPr lang="en-US" smtClean="0"/>
              <a:pPr>
                <a:defRPr/>
              </a:pPr>
              <a:t>14</a:t>
            </a:fld>
            <a:endParaRPr lang="en-US" smtClean="0"/>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3835"/>
                                        </p:tgtEl>
                                        <p:attrNameLst>
                                          <p:attrName>style.visibility</p:attrName>
                                        </p:attrNameLst>
                                      </p:cBhvr>
                                      <p:to>
                                        <p:strVal val="visible"/>
                                      </p:to>
                                    </p:set>
                                    <p:anim calcmode="lin" valueType="num">
                                      <p:cBhvr>
                                        <p:cTn id="7" dur="1000" fill="hold"/>
                                        <p:tgtEl>
                                          <p:spTgt spid="33835"/>
                                        </p:tgtEl>
                                        <p:attrNameLst>
                                          <p:attrName>ppt_w</p:attrName>
                                        </p:attrNameLst>
                                      </p:cBhvr>
                                      <p:tavLst>
                                        <p:tav tm="0">
                                          <p:val>
                                            <p:strVal val="#ppt_w*0.70"/>
                                          </p:val>
                                        </p:tav>
                                        <p:tav tm="100000">
                                          <p:val>
                                            <p:strVal val="#ppt_w"/>
                                          </p:val>
                                        </p:tav>
                                      </p:tavLst>
                                    </p:anim>
                                    <p:anim calcmode="lin" valueType="num">
                                      <p:cBhvr>
                                        <p:cTn id="8" dur="1000" fill="hold"/>
                                        <p:tgtEl>
                                          <p:spTgt spid="33835"/>
                                        </p:tgtEl>
                                        <p:attrNameLst>
                                          <p:attrName>ppt_h</p:attrName>
                                        </p:attrNameLst>
                                      </p:cBhvr>
                                      <p:tavLst>
                                        <p:tav tm="0">
                                          <p:val>
                                            <p:strVal val="#ppt_h"/>
                                          </p:val>
                                        </p:tav>
                                        <p:tav tm="100000">
                                          <p:val>
                                            <p:strVal val="#ppt_h"/>
                                          </p:val>
                                        </p:tav>
                                      </p:tavLst>
                                    </p:anim>
                                    <p:animEffect transition="in" filter="fade">
                                      <p:cBhvr>
                                        <p:cTn id="9" dur="1000"/>
                                        <p:tgtEl>
                                          <p:spTgt spid="33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609600" y="228600"/>
            <a:ext cx="8077200" cy="5897563"/>
          </a:xfrm>
        </p:spPr>
        <p:txBody>
          <a:bodyPr/>
          <a:lstStyle/>
          <a:p>
            <a:pPr marL="609600" indent="-609600" eaLnBrk="1" hangingPunct="1">
              <a:buFont typeface="Wingdings" pitchFamily="2" charset="2"/>
              <a:buAutoNum type="alphaLcPeriod" startAt="8"/>
            </a:pPr>
            <a:r>
              <a:rPr lang="en-US" sz="2800" b="1" smtClean="0">
                <a:latin typeface="VNI-Times" pitchFamily="2" charset="0"/>
              </a:rPr>
              <a:t>Phöông aùn löïa choïn vaät lieäu choáng aên moøn:</a:t>
            </a:r>
          </a:p>
          <a:p>
            <a:pPr marL="609600" indent="-609600" eaLnBrk="1" hangingPunct="1">
              <a:buFont typeface="Wingdings" pitchFamily="2" charset="2"/>
              <a:buNone/>
            </a:pPr>
            <a:endParaRPr lang="en-US" b="1" smtClean="0">
              <a:solidFill>
                <a:srgbClr val="FFFF00"/>
              </a:solidFill>
              <a:latin typeface="VNI-Times" pitchFamily="2" charset="0"/>
            </a:endParaRPr>
          </a:p>
          <a:p>
            <a:pPr marL="990600" lvl="1" indent="-533400" eaLnBrk="1" hangingPunct="1">
              <a:buFont typeface="Symbol" pitchFamily="18" charset="2"/>
              <a:buChar char="-"/>
            </a:pPr>
            <a:r>
              <a:rPr lang="en-US" smtClean="0">
                <a:latin typeface="VNI-Times" pitchFamily="2" charset="0"/>
              </a:rPr>
              <a:t>Löïa choïn vaät lieäu coù khaû naêng choáng aên moøn cao.</a:t>
            </a:r>
          </a:p>
          <a:p>
            <a:pPr marL="990600" lvl="1" indent="-533400" eaLnBrk="1" hangingPunct="1">
              <a:buFont typeface="Symbol" pitchFamily="18" charset="2"/>
              <a:buNone/>
            </a:pPr>
            <a:endParaRPr lang="en-US" smtClean="0">
              <a:latin typeface="VNI-Times" pitchFamily="2" charset="0"/>
            </a:endParaRPr>
          </a:p>
          <a:p>
            <a:pPr marL="990600" lvl="1" indent="-533400" eaLnBrk="1" hangingPunct="1">
              <a:buFont typeface="Symbol" pitchFamily="18" charset="2"/>
              <a:buChar char="-"/>
            </a:pPr>
            <a:r>
              <a:rPr lang="en-US" smtClean="0">
                <a:latin typeface="VNI-Times" pitchFamily="2" charset="0"/>
              </a:rPr>
              <a:t>Löïa choïn phöông aùn laøm vaät lieäu nhieàu lôùp.</a:t>
            </a:r>
          </a:p>
          <a:p>
            <a:pPr marL="990600" lvl="1" indent="-533400" eaLnBrk="1" hangingPunct="1">
              <a:buFont typeface="Symbol" pitchFamily="18" charset="2"/>
              <a:buNone/>
            </a:pPr>
            <a:endParaRPr lang="en-US" smtClean="0">
              <a:latin typeface="VNI-Times" pitchFamily="2" charset="0"/>
            </a:endParaRPr>
          </a:p>
          <a:p>
            <a:pPr marL="990600" lvl="1" indent="-533400" eaLnBrk="1" hangingPunct="1">
              <a:buFont typeface="Symbol" pitchFamily="18" charset="2"/>
              <a:buChar char="-"/>
            </a:pPr>
            <a:r>
              <a:rPr lang="en-US" smtClean="0">
                <a:latin typeface="VNI-Times" pitchFamily="2" charset="0"/>
              </a:rPr>
              <a:t>Löïa choïn vaät lieäu reû tieàn.</a:t>
            </a:r>
          </a:p>
          <a:p>
            <a:pPr marL="990600" lvl="1" indent="-533400" eaLnBrk="1" hangingPunct="1">
              <a:buFont typeface="Symbol" pitchFamily="18" charset="2"/>
              <a:buNone/>
            </a:pPr>
            <a:endParaRPr lang="en-US" smtClean="0">
              <a:latin typeface="VNI-Times" pitchFamily="2" charset="0"/>
            </a:endParaRPr>
          </a:p>
          <a:p>
            <a:pPr marL="990600" lvl="1" indent="-533400" eaLnBrk="1" hangingPunct="1">
              <a:buFont typeface="Symbol" pitchFamily="18" charset="2"/>
              <a:buChar char="-"/>
            </a:pPr>
            <a:r>
              <a:rPr lang="en-US" smtClean="0">
                <a:latin typeface="VNI-Times" pitchFamily="2" charset="0"/>
              </a:rPr>
              <a:t>Thay baèng vaät lieäu phi kim loaïi.</a:t>
            </a:r>
          </a:p>
        </p:txBody>
      </p:sp>
      <p:sp>
        <p:nvSpPr>
          <p:cNvPr id="19460" name="Slide Number Placeholder 5"/>
          <p:cNvSpPr>
            <a:spLocks noGrp="1"/>
          </p:cNvSpPr>
          <p:nvPr>
            <p:ph type="sldNum" sz="quarter" idx="12"/>
          </p:nvPr>
        </p:nvSpPr>
        <p:spPr/>
        <p:txBody>
          <a:bodyPr/>
          <a:lstStyle/>
          <a:p>
            <a:pPr>
              <a:defRPr/>
            </a:pPr>
            <a:fld id="{D6EF85AF-748B-4239-BEF2-601EB0A8A5B4}" type="slidenum">
              <a:rPr lang="en-US"/>
              <a:pPr>
                <a:defRPr/>
              </a:pPr>
              <a:t>15</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strips(downLeft)">
                                      <p:cBhvr>
                                        <p:cTn id="7" dur="1000"/>
                                        <p:tgtEl>
                                          <p:spTgt spid="35843">
                                            <p:txEl>
                                              <p:pRg st="0" end="0"/>
                                            </p:txEl>
                                          </p:spTgt>
                                        </p:tgtEl>
                                      </p:cBhvr>
                                    </p:animEffect>
                                  </p:childTnLst>
                                </p:cTn>
                              </p:par>
                            </p:childTnLst>
                          </p:cTn>
                        </p:par>
                        <p:par>
                          <p:cTn id="8" fill="hold" nodeType="afterGroup">
                            <p:stCondLst>
                              <p:cond delay="1000"/>
                            </p:stCondLst>
                            <p:childTnLst>
                              <p:par>
                                <p:cTn id="9" presetID="53" presetClass="entr" presetSubtype="0" fill="hold" nodeType="after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anim calcmode="lin" valueType="num">
                                      <p:cBhvr>
                                        <p:cTn id="11" dur="3000" fill="hold"/>
                                        <p:tgtEl>
                                          <p:spTgt spid="35843">
                                            <p:txEl>
                                              <p:pRg st="2" end="2"/>
                                            </p:txEl>
                                          </p:spTgt>
                                        </p:tgtEl>
                                        <p:attrNameLst>
                                          <p:attrName>ppt_w</p:attrName>
                                        </p:attrNameLst>
                                      </p:cBhvr>
                                      <p:tavLst>
                                        <p:tav tm="0">
                                          <p:val>
                                            <p:fltVal val="0"/>
                                          </p:val>
                                        </p:tav>
                                        <p:tav tm="100000">
                                          <p:val>
                                            <p:strVal val="#ppt_w"/>
                                          </p:val>
                                        </p:tav>
                                      </p:tavLst>
                                    </p:anim>
                                    <p:anim calcmode="lin" valueType="num">
                                      <p:cBhvr>
                                        <p:cTn id="12" dur="3000" fill="hold"/>
                                        <p:tgtEl>
                                          <p:spTgt spid="35843">
                                            <p:txEl>
                                              <p:pRg st="2" end="2"/>
                                            </p:txEl>
                                          </p:spTgt>
                                        </p:tgtEl>
                                        <p:attrNameLst>
                                          <p:attrName>ppt_h</p:attrName>
                                        </p:attrNameLst>
                                      </p:cBhvr>
                                      <p:tavLst>
                                        <p:tav tm="0">
                                          <p:val>
                                            <p:fltVal val="0"/>
                                          </p:val>
                                        </p:tav>
                                        <p:tav tm="100000">
                                          <p:val>
                                            <p:strVal val="#ppt_h"/>
                                          </p:val>
                                        </p:tav>
                                      </p:tavLst>
                                    </p:anim>
                                    <p:animEffect transition="in" filter="fade">
                                      <p:cBhvr>
                                        <p:cTn id="13" dur="3000"/>
                                        <p:tgtEl>
                                          <p:spTgt spid="35843">
                                            <p:txEl>
                                              <p:pRg st="2" end="2"/>
                                            </p:txEl>
                                          </p:spTgt>
                                        </p:tgtEl>
                                      </p:cBhvr>
                                    </p:animEffect>
                                  </p:childTnLst>
                                </p:cTn>
                              </p:par>
                              <p:par>
                                <p:cTn id="14" presetID="53" presetClass="entr" presetSubtype="0" fill="hold" nodeType="withEffect">
                                  <p:stCondLst>
                                    <p:cond delay="0"/>
                                  </p:stCondLst>
                                  <p:childTnLst>
                                    <p:set>
                                      <p:cBhvr>
                                        <p:cTn id="15" dur="1" fill="hold">
                                          <p:stCondLst>
                                            <p:cond delay="0"/>
                                          </p:stCondLst>
                                        </p:cTn>
                                        <p:tgtEl>
                                          <p:spTgt spid="35843">
                                            <p:txEl>
                                              <p:pRg st="4" end="4"/>
                                            </p:txEl>
                                          </p:spTgt>
                                        </p:tgtEl>
                                        <p:attrNameLst>
                                          <p:attrName>style.visibility</p:attrName>
                                        </p:attrNameLst>
                                      </p:cBhvr>
                                      <p:to>
                                        <p:strVal val="visible"/>
                                      </p:to>
                                    </p:set>
                                    <p:anim calcmode="lin" valueType="num">
                                      <p:cBhvr>
                                        <p:cTn id="16" dur="3000" fill="hold"/>
                                        <p:tgtEl>
                                          <p:spTgt spid="35843">
                                            <p:txEl>
                                              <p:pRg st="4" end="4"/>
                                            </p:txEl>
                                          </p:spTgt>
                                        </p:tgtEl>
                                        <p:attrNameLst>
                                          <p:attrName>ppt_w</p:attrName>
                                        </p:attrNameLst>
                                      </p:cBhvr>
                                      <p:tavLst>
                                        <p:tav tm="0">
                                          <p:val>
                                            <p:fltVal val="0"/>
                                          </p:val>
                                        </p:tav>
                                        <p:tav tm="100000">
                                          <p:val>
                                            <p:strVal val="#ppt_w"/>
                                          </p:val>
                                        </p:tav>
                                      </p:tavLst>
                                    </p:anim>
                                    <p:anim calcmode="lin" valueType="num">
                                      <p:cBhvr>
                                        <p:cTn id="17" dur="3000" fill="hold"/>
                                        <p:tgtEl>
                                          <p:spTgt spid="35843">
                                            <p:txEl>
                                              <p:pRg st="4" end="4"/>
                                            </p:txEl>
                                          </p:spTgt>
                                        </p:tgtEl>
                                        <p:attrNameLst>
                                          <p:attrName>ppt_h</p:attrName>
                                        </p:attrNameLst>
                                      </p:cBhvr>
                                      <p:tavLst>
                                        <p:tav tm="0">
                                          <p:val>
                                            <p:fltVal val="0"/>
                                          </p:val>
                                        </p:tav>
                                        <p:tav tm="100000">
                                          <p:val>
                                            <p:strVal val="#ppt_h"/>
                                          </p:val>
                                        </p:tav>
                                      </p:tavLst>
                                    </p:anim>
                                    <p:animEffect transition="in" filter="fade">
                                      <p:cBhvr>
                                        <p:cTn id="18" dur="3000"/>
                                        <p:tgtEl>
                                          <p:spTgt spid="35843">
                                            <p:txEl>
                                              <p:pRg st="4" end="4"/>
                                            </p:txEl>
                                          </p:spTgt>
                                        </p:tgtEl>
                                      </p:cBhvr>
                                    </p:animEffect>
                                  </p:childTnLst>
                                </p:cTn>
                              </p:par>
                              <p:par>
                                <p:cTn id="19" presetID="53" presetClass="entr" presetSubtype="0" fill="hold" nodeType="withEffect">
                                  <p:stCondLst>
                                    <p:cond delay="0"/>
                                  </p:stCondLst>
                                  <p:childTnLst>
                                    <p:set>
                                      <p:cBhvr>
                                        <p:cTn id="20" dur="1" fill="hold">
                                          <p:stCondLst>
                                            <p:cond delay="0"/>
                                          </p:stCondLst>
                                        </p:cTn>
                                        <p:tgtEl>
                                          <p:spTgt spid="35843">
                                            <p:txEl>
                                              <p:pRg st="6" end="6"/>
                                            </p:txEl>
                                          </p:spTgt>
                                        </p:tgtEl>
                                        <p:attrNameLst>
                                          <p:attrName>style.visibility</p:attrName>
                                        </p:attrNameLst>
                                      </p:cBhvr>
                                      <p:to>
                                        <p:strVal val="visible"/>
                                      </p:to>
                                    </p:set>
                                    <p:anim calcmode="lin" valueType="num">
                                      <p:cBhvr>
                                        <p:cTn id="21" dur="3000" fill="hold"/>
                                        <p:tgtEl>
                                          <p:spTgt spid="35843">
                                            <p:txEl>
                                              <p:pRg st="6" end="6"/>
                                            </p:txEl>
                                          </p:spTgt>
                                        </p:tgtEl>
                                        <p:attrNameLst>
                                          <p:attrName>ppt_w</p:attrName>
                                        </p:attrNameLst>
                                      </p:cBhvr>
                                      <p:tavLst>
                                        <p:tav tm="0">
                                          <p:val>
                                            <p:fltVal val="0"/>
                                          </p:val>
                                        </p:tav>
                                        <p:tav tm="100000">
                                          <p:val>
                                            <p:strVal val="#ppt_w"/>
                                          </p:val>
                                        </p:tav>
                                      </p:tavLst>
                                    </p:anim>
                                    <p:anim calcmode="lin" valueType="num">
                                      <p:cBhvr>
                                        <p:cTn id="22" dur="3000" fill="hold"/>
                                        <p:tgtEl>
                                          <p:spTgt spid="35843">
                                            <p:txEl>
                                              <p:pRg st="6" end="6"/>
                                            </p:txEl>
                                          </p:spTgt>
                                        </p:tgtEl>
                                        <p:attrNameLst>
                                          <p:attrName>ppt_h</p:attrName>
                                        </p:attrNameLst>
                                      </p:cBhvr>
                                      <p:tavLst>
                                        <p:tav tm="0">
                                          <p:val>
                                            <p:fltVal val="0"/>
                                          </p:val>
                                        </p:tav>
                                        <p:tav tm="100000">
                                          <p:val>
                                            <p:strVal val="#ppt_h"/>
                                          </p:val>
                                        </p:tav>
                                      </p:tavLst>
                                    </p:anim>
                                    <p:animEffect transition="in" filter="fade">
                                      <p:cBhvr>
                                        <p:cTn id="23" dur="3000"/>
                                        <p:tgtEl>
                                          <p:spTgt spid="35843">
                                            <p:txEl>
                                              <p:pRg st="6" end="6"/>
                                            </p:txEl>
                                          </p:spTgt>
                                        </p:tgtEl>
                                      </p:cBhvr>
                                    </p:animEffect>
                                  </p:childTnLst>
                                </p:cTn>
                              </p:par>
                              <p:par>
                                <p:cTn id="24" presetID="53" presetClass="entr" presetSubtype="0" fill="hold" nodeType="withEffect">
                                  <p:stCondLst>
                                    <p:cond delay="0"/>
                                  </p:stCondLst>
                                  <p:childTnLst>
                                    <p:set>
                                      <p:cBhvr>
                                        <p:cTn id="25" dur="1" fill="hold">
                                          <p:stCondLst>
                                            <p:cond delay="0"/>
                                          </p:stCondLst>
                                        </p:cTn>
                                        <p:tgtEl>
                                          <p:spTgt spid="35843">
                                            <p:txEl>
                                              <p:pRg st="8" end="8"/>
                                            </p:txEl>
                                          </p:spTgt>
                                        </p:tgtEl>
                                        <p:attrNameLst>
                                          <p:attrName>style.visibility</p:attrName>
                                        </p:attrNameLst>
                                      </p:cBhvr>
                                      <p:to>
                                        <p:strVal val="visible"/>
                                      </p:to>
                                    </p:set>
                                    <p:anim calcmode="lin" valueType="num">
                                      <p:cBhvr>
                                        <p:cTn id="26" dur="3000" fill="hold"/>
                                        <p:tgtEl>
                                          <p:spTgt spid="35843">
                                            <p:txEl>
                                              <p:pRg st="8" end="8"/>
                                            </p:txEl>
                                          </p:spTgt>
                                        </p:tgtEl>
                                        <p:attrNameLst>
                                          <p:attrName>ppt_w</p:attrName>
                                        </p:attrNameLst>
                                      </p:cBhvr>
                                      <p:tavLst>
                                        <p:tav tm="0">
                                          <p:val>
                                            <p:fltVal val="0"/>
                                          </p:val>
                                        </p:tav>
                                        <p:tav tm="100000">
                                          <p:val>
                                            <p:strVal val="#ppt_w"/>
                                          </p:val>
                                        </p:tav>
                                      </p:tavLst>
                                    </p:anim>
                                    <p:anim calcmode="lin" valueType="num">
                                      <p:cBhvr>
                                        <p:cTn id="27" dur="3000" fill="hold"/>
                                        <p:tgtEl>
                                          <p:spTgt spid="35843">
                                            <p:txEl>
                                              <p:pRg st="8" end="8"/>
                                            </p:txEl>
                                          </p:spTgt>
                                        </p:tgtEl>
                                        <p:attrNameLst>
                                          <p:attrName>ppt_h</p:attrName>
                                        </p:attrNameLst>
                                      </p:cBhvr>
                                      <p:tavLst>
                                        <p:tav tm="0">
                                          <p:val>
                                            <p:fltVal val="0"/>
                                          </p:val>
                                        </p:tav>
                                        <p:tav tm="100000">
                                          <p:val>
                                            <p:strVal val="#ppt_h"/>
                                          </p:val>
                                        </p:tav>
                                      </p:tavLst>
                                    </p:anim>
                                    <p:animEffect transition="in" filter="fade">
                                      <p:cBhvr>
                                        <p:cTn id="28" dur="3000"/>
                                        <p:tgtEl>
                                          <p:spTgt spid="358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381000" y="304800"/>
            <a:ext cx="8534400" cy="6324600"/>
          </a:xfrm>
        </p:spPr>
        <p:txBody>
          <a:bodyPr/>
          <a:lstStyle/>
          <a:p>
            <a:pPr marL="609600" indent="-609600" eaLnBrk="1" hangingPunct="1">
              <a:buFont typeface="Wingdings" pitchFamily="2" charset="2"/>
              <a:buAutoNum type="arabicPeriod" startAt="4"/>
            </a:pPr>
            <a:r>
              <a:rPr lang="en-US" sz="2800" b="1" smtClean="0">
                <a:latin typeface="VNI-Times" pitchFamily="2" charset="0"/>
              </a:rPr>
              <a:t>Giôùi thieäu vaät lieäu:</a:t>
            </a:r>
          </a:p>
          <a:p>
            <a:pPr marL="1371600" lvl="2" indent="-457200" eaLnBrk="1" hangingPunct="1">
              <a:buFont typeface="Wingdings" pitchFamily="2" charset="2"/>
              <a:buAutoNum type="alphaLcPeriod"/>
            </a:pPr>
            <a:r>
              <a:rPr lang="en-US" sz="2800" b="1" smtClean="0">
                <a:latin typeface="VNI-Times" pitchFamily="2" charset="0"/>
              </a:rPr>
              <a:t>Vaät lieäu kim loaïi:</a:t>
            </a:r>
          </a:p>
          <a:p>
            <a:pPr marL="1371600" lvl="2" indent="-457200" eaLnBrk="1" hangingPunct="1">
              <a:buFont typeface="Wingdings" pitchFamily="2" charset="2"/>
              <a:buNone/>
            </a:pPr>
            <a:endParaRPr lang="en-US" sz="2800" u="sng" smtClean="0">
              <a:latin typeface="VNI-Times" pitchFamily="2" charset="0"/>
            </a:endParaRPr>
          </a:p>
          <a:p>
            <a:pPr marL="1752600" lvl="3" indent="-381000" eaLnBrk="1" hangingPunct="1">
              <a:buSzPct val="80000"/>
              <a:buFont typeface="Wingdings" pitchFamily="2" charset="2"/>
              <a:buChar char="v"/>
            </a:pPr>
            <a:r>
              <a:rPr lang="en-US" sz="2800" u="sng" smtClean="0">
                <a:latin typeface="VNI-Times" pitchFamily="2" charset="0"/>
              </a:rPr>
              <a:t>Theùp thöôøn</a:t>
            </a:r>
            <a:r>
              <a:rPr lang="en-US" sz="2800" smtClean="0">
                <a:latin typeface="VNI-Times" pitchFamily="2" charset="0"/>
              </a:rPr>
              <a:t>g ( Theùp Cac bon)</a:t>
            </a:r>
          </a:p>
          <a:p>
            <a:pPr marL="1752600" lvl="3" indent="-381000" eaLnBrk="1" hangingPunct="1">
              <a:buSzPct val="80000"/>
              <a:buFont typeface="Wingdings" pitchFamily="2" charset="2"/>
              <a:buChar char="v"/>
            </a:pPr>
            <a:r>
              <a:rPr lang="fr-FR" sz="2800" smtClean="0">
                <a:latin typeface="VNI-Times" pitchFamily="2" charset="0"/>
              </a:rPr>
              <a:t>Gang (Thaønh phaàn: C = (3 – 3,6)%: Si = (1,6 </a:t>
            </a:r>
            <a:r>
              <a:rPr lang="en-US" sz="2800" smtClean="0">
                <a:latin typeface="VNI-Times" pitchFamily="2" charset="0"/>
                <a:sym typeface="Symbol" pitchFamily="18" charset="2"/>
              </a:rPr>
              <a:t></a:t>
            </a:r>
            <a:r>
              <a:rPr lang="fr-FR" sz="2800" smtClean="0">
                <a:latin typeface="VNI-Times" pitchFamily="2" charset="0"/>
              </a:rPr>
              <a:t> 2,4)%)</a:t>
            </a:r>
          </a:p>
          <a:p>
            <a:pPr marL="1752600" lvl="3" indent="-381000" eaLnBrk="1" hangingPunct="1">
              <a:buFont typeface="Symbol" pitchFamily="18" charset="2"/>
              <a:buNone/>
            </a:pPr>
            <a:r>
              <a:rPr lang="en-US" sz="2800" smtClean="0">
                <a:latin typeface="VNI-Times" pitchFamily="2" charset="0"/>
              </a:rPr>
              <a:t>		</a:t>
            </a:r>
            <a:r>
              <a:rPr lang="en-US" sz="2800" u="sng" smtClean="0">
                <a:latin typeface="VNI-Times" pitchFamily="2" charset="0"/>
              </a:rPr>
              <a:t>Tính chaát</a:t>
            </a:r>
            <a:r>
              <a:rPr lang="en-US" sz="2800" smtClean="0">
                <a:latin typeface="VNI-Times" pitchFamily="2" charset="0"/>
              </a:rPr>
              <a:t>: Cöùng, naëng, deã gia coâng ñuùc.</a:t>
            </a:r>
          </a:p>
          <a:p>
            <a:pPr marL="609600" indent="-609600" eaLnBrk="1" hangingPunct="1">
              <a:buFont typeface="Wingdings" pitchFamily="2" charset="2"/>
              <a:buNone/>
            </a:pPr>
            <a:r>
              <a:rPr lang="en-US" sz="2800" smtClean="0">
                <a:latin typeface="VNI-Times" pitchFamily="2" charset="0"/>
              </a:rPr>
              <a:t>			</a:t>
            </a:r>
            <a:r>
              <a:rPr lang="en-US" sz="2800" u="sng" smtClean="0">
                <a:latin typeface="VNI-Times" pitchFamily="2" charset="0"/>
              </a:rPr>
              <a:t>Nhöôïc ñieåm</a:t>
            </a:r>
            <a:r>
              <a:rPr lang="en-US" sz="2800" smtClean="0">
                <a:latin typeface="VNI-Times" pitchFamily="2" charset="0"/>
              </a:rPr>
              <a:t>: gioøn, beà maët thoâ nhaùm.</a:t>
            </a:r>
          </a:p>
          <a:p>
            <a:pPr marL="609600" indent="-609600" eaLnBrk="1" hangingPunct="1">
              <a:buFont typeface="Wingdings" pitchFamily="2" charset="2"/>
              <a:buNone/>
            </a:pPr>
            <a:r>
              <a:rPr lang="en-US" sz="2800" smtClean="0">
                <a:latin typeface="VNI-Times" pitchFamily="2" charset="0"/>
              </a:rPr>
              <a:t>			</a:t>
            </a:r>
            <a:r>
              <a:rPr lang="en-US" sz="2800" u="sng" smtClean="0">
                <a:latin typeface="VNI-Times" pitchFamily="2" charset="0"/>
              </a:rPr>
              <a:t>ÖÙng duïng</a:t>
            </a:r>
            <a:r>
              <a:rPr lang="en-US" sz="2800" smtClean="0">
                <a:latin typeface="VNI-Times" pitchFamily="2" charset="0"/>
              </a:rPr>
              <a:t>: Laøm chaân ñôõ thieát bò.</a:t>
            </a:r>
          </a:p>
        </p:txBody>
      </p:sp>
      <p:sp>
        <p:nvSpPr>
          <p:cNvPr id="20484" name="Slide Number Placeholder 5"/>
          <p:cNvSpPr>
            <a:spLocks noGrp="1"/>
          </p:cNvSpPr>
          <p:nvPr>
            <p:ph type="sldNum" sz="quarter" idx="12"/>
          </p:nvPr>
        </p:nvSpPr>
        <p:spPr/>
        <p:txBody>
          <a:bodyPr/>
          <a:lstStyle/>
          <a:p>
            <a:pPr>
              <a:defRPr/>
            </a:pPr>
            <a:fld id="{3E36AD17-8F95-4578-88EA-6C56ECBF9D45}" type="slidenum">
              <a:rPr lang="en-US"/>
              <a:pPr>
                <a:defRPr/>
              </a:pPr>
              <a:t>16</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 calcmode="lin" valueType="num">
                                      <p:cBhvr>
                                        <p:cTn id="7" dur="500" fill="hold"/>
                                        <p:tgtEl>
                                          <p:spTgt spid="3789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7891">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7891">
                                            <p:txEl>
                                              <p:pRg st="1" end="1"/>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7891">
                                            <p:txEl>
                                              <p:pRg st="3" end="3"/>
                                            </p:txEl>
                                          </p:spTgt>
                                        </p:tgtEl>
                                        <p:attrNameLst>
                                          <p:attrName>style.visibility</p:attrName>
                                        </p:attrNameLst>
                                      </p:cBhvr>
                                      <p:to>
                                        <p:strVal val="visible"/>
                                      </p:to>
                                    </p:set>
                                    <p:anim calcmode="lin" valueType="num">
                                      <p:cBhvr>
                                        <p:cTn id="12" dur="500" fill="hold"/>
                                        <p:tgtEl>
                                          <p:spTgt spid="37891">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7891">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7891">
                                            <p:txEl>
                                              <p:pRg st="3" end="3"/>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7891">
                                            <p:txEl>
                                              <p:pRg st="4" end="4"/>
                                            </p:txEl>
                                          </p:spTgt>
                                        </p:tgtEl>
                                        <p:attrNameLst>
                                          <p:attrName>style.visibility</p:attrName>
                                        </p:attrNameLst>
                                      </p:cBhvr>
                                      <p:to>
                                        <p:strVal val="visible"/>
                                      </p:to>
                                    </p:set>
                                    <p:anim calcmode="lin" valueType="num">
                                      <p:cBhvr>
                                        <p:cTn id="17" dur="500" fill="hold"/>
                                        <p:tgtEl>
                                          <p:spTgt spid="37891">
                                            <p:txEl>
                                              <p:pRg st="4" end="4"/>
                                            </p:txEl>
                                          </p:spTgt>
                                        </p:tgtEl>
                                        <p:attrNameLst>
                                          <p:attrName>ppt_w</p:attrName>
                                        </p:attrNameLst>
                                      </p:cBhvr>
                                      <p:tavLst>
                                        <p:tav tm="0">
                                          <p:val>
                                            <p:fltVal val="0"/>
                                          </p:val>
                                        </p:tav>
                                        <p:tav tm="100000">
                                          <p:val>
                                            <p:strVal val="#ppt_w"/>
                                          </p:val>
                                        </p:tav>
                                      </p:tavLst>
                                    </p:anim>
                                    <p:anim calcmode="lin" valueType="num">
                                      <p:cBhvr>
                                        <p:cTn id="18" dur="500" fill="hold"/>
                                        <p:tgtEl>
                                          <p:spTgt spid="37891">
                                            <p:txEl>
                                              <p:pRg st="4" end="4"/>
                                            </p:txEl>
                                          </p:spTgt>
                                        </p:tgtEl>
                                        <p:attrNameLst>
                                          <p:attrName>ppt_h</p:attrName>
                                        </p:attrNameLst>
                                      </p:cBhvr>
                                      <p:tavLst>
                                        <p:tav tm="0">
                                          <p:val>
                                            <p:fltVal val="0"/>
                                          </p:val>
                                        </p:tav>
                                        <p:tav tm="100000">
                                          <p:val>
                                            <p:strVal val="#ppt_h"/>
                                          </p:val>
                                        </p:tav>
                                      </p:tavLst>
                                    </p:anim>
                                    <p:animEffect transition="in" filter="fade">
                                      <p:cBhvr>
                                        <p:cTn id="19" dur="500"/>
                                        <p:tgtEl>
                                          <p:spTgt spid="37891">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7891">
                                            <p:txEl>
                                              <p:pRg st="5" end="5"/>
                                            </p:txEl>
                                          </p:spTgt>
                                        </p:tgtEl>
                                        <p:attrNameLst>
                                          <p:attrName>style.visibility</p:attrName>
                                        </p:attrNameLst>
                                      </p:cBhvr>
                                      <p:to>
                                        <p:strVal val="visible"/>
                                      </p:to>
                                    </p:set>
                                    <p:animEffect transition="in" filter="box(in)">
                                      <p:cBhvr>
                                        <p:cTn id="22" dur="3000"/>
                                        <p:tgtEl>
                                          <p:spTgt spid="37891">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7891">
                                            <p:txEl>
                                              <p:pRg st="6" end="6"/>
                                            </p:txEl>
                                          </p:spTgt>
                                        </p:tgtEl>
                                        <p:attrNameLst>
                                          <p:attrName>style.visibility</p:attrName>
                                        </p:attrNameLst>
                                      </p:cBhvr>
                                      <p:to>
                                        <p:strVal val="visible"/>
                                      </p:to>
                                    </p:set>
                                    <p:animEffect transition="in" filter="box(in)">
                                      <p:cBhvr>
                                        <p:cTn id="25" dur="3000"/>
                                        <p:tgtEl>
                                          <p:spTgt spid="37891">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37891">
                                            <p:txEl>
                                              <p:pRg st="7" end="7"/>
                                            </p:txEl>
                                          </p:spTgt>
                                        </p:tgtEl>
                                        <p:attrNameLst>
                                          <p:attrName>style.visibility</p:attrName>
                                        </p:attrNameLst>
                                      </p:cBhvr>
                                      <p:to>
                                        <p:strVal val="visible"/>
                                      </p:to>
                                    </p:set>
                                    <p:animEffect transition="in" filter="box(in)">
                                      <p:cBhvr>
                                        <p:cTn id="28" dur="3000"/>
                                        <p:tgtEl>
                                          <p:spTgt spid="378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Rectangle 3"/>
          <p:cNvSpPr>
            <a:spLocks noGrp="1" noChangeArrowheads="1"/>
          </p:cNvSpPr>
          <p:nvPr>
            <p:ph idx="1"/>
          </p:nvPr>
        </p:nvSpPr>
        <p:spPr>
          <a:xfrm>
            <a:off x="304800" y="609600"/>
            <a:ext cx="8610600" cy="5486400"/>
          </a:xfrm>
        </p:spPr>
        <p:txBody>
          <a:bodyPr/>
          <a:lstStyle/>
          <a:p>
            <a:pPr marL="1643063" lvl="3" eaLnBrk="1" hangingPunct="1">
              <a:buFont typeface="Symbol" pitchFamily="18" charset="2"/>
              <a:buNone/>
            </a:pPr>
            <a:r>
              <a:rPr lang="en-US" sz="2800" b="1" smtClean="0">
                <a:latin typeface="VNI-Times" pitchFamily="2" charset="0"/>
              </a:rPr>
              <a:t>Theùp thöôøng (Thaønh phaàn C &lt; 1,53)%.</a:t>
            </a:r>
          </a:p>
          <a:p>
            <a:pPr marL="1643063" lvl="3" eaLnBrk="1" hangingPunct="1">
              <a:buFont typeface="Symbol" pitchFamily="18" charset="2"/>
              <a:buNone/>
            </a:pPr>
            <a:endParaRPr lang="en-US" sz="2800" b="1" smtClean="0">
              <a:latin typeface="VNI-Times" pitchFamily="2" charset="0"/>
            </a:endParaRPr>
          </a:p>
          <a:p>
            <a:pPr marL="0" indent="0" eaLnBrk="1" hangingPunct="1">
              <a:buFontTx/>
              <a:buChar char="-"/>
            </a:pPr>
            <a:r>
              <a:rPr lang="en-US" sz="2800" smtClean="0">
                <a:latin typeface="VNI-Times" pitchFamily="2" charset="0"/>
              </a:rPr>
              <a:t> </a:t>
            </a:r>
            <a:r>
              <a:rPr lang="en-US" sz="2800" b="1" u="sng" smtClean="0">
                <a:latin typeface="VNI-Times" pitchFamily="2" charset="0"/>
              </a:rPr>
              <a:t>Tính chaát</a:t>
            </a:r>
            <a:r>
              <a:rPr lang="en-US" sz="2800" b="1" smtClean="0">
                <a:latin typeface="VNI-Times" pitchFamily="2" charset="0"/>
              </a:rPr>
              <a:t>: Deã gia coâng, deã cheá taïo, thoâng duïng.</a:t>
            </a:r>
          </a:p>
          <a:p>
            <a:pPr marL="0" indent="0" eaLnBrk="1" hangingPunct="1">
              <a:buFontTx/>
              <a:buNone/>
            </a:pPr>
            <a:endParaRPr lang="en-US" sz="2800" b="1" smtClean="0">
              <a:latin typeface="VNI-Times" pitchFamily="2" charset="0"/>
            </a:endParaRPr>
          </a:p>
          <a:p>
            <a:pPr marL="0" indent="0" eaLnBrk="1" hangingPunct="1">
              <a:buFontTx/>
              <a:buChar char="-"/>
            </a:pPr>
            <a:r>
              <a:rPr lang="en-US" sz="2800" b="1" smtClean="0">
                <a:latin typeface="VNI-Times" pitchFamily="2" charset="0"/>
              </a:rPr>
              <a:t> </a:t>
            </a:r>
            <a:r>
              <a:rPr lang="en-US" sz="2800" b="1" u="sng" smtClean="0">
                <a:latin typeface="VNI-Times" pitchFamily="2" charset="0"/>
              </a:rPr>
              <a:t>Nhöôïc ñieåm</a:t>
            </a:r>
            <a:r>
              <a:rPr lang="en-US" sz="2800" b="1" smtClean="0">
                <a:latin typeface="VNI-Times" pitchFamily="2" charset="0"/>
              </a:rPr>
              <a:t>: Khaû naêng choáng aên moøn hoùa hoïc 	</a:t>
            </a:r>
          </a:p>
          <a:p>
            <a:pPr marL="0" indent="0" eaLnBrk="1" hangingPunct="1">
              <a:buFontTx/>
              <a:buNone/>
            </a:pPr>
            <a:r>
              <a:rPr lang="en-US" sz="2800" b="1" smtClean="0">
                <a:latin typeface="VNI-Times" pitchFamily="2" charset="0"/>
              </a:rPr>
              <a:t>	                keùm (Tröø H</a:t>
            </a:r>
            <a:r>
              <a:rPr lang="en-US" sz="2800" b="1" baseline="-25000" smtClean="0">
                <a:latin typeface="VNI-Times" pitchFamily="2" charset="0"/>
              </a:rPr>
              <a:t>2</a:t>
            </a:r>
            <a:r>
              <a:rPr lang="en-US" sz="2800" b="1" smtClean="0">
                <a:latin typeface="VNI-Times" pitchFamily="2" charset="0"/>
              </a:rPr>
              <a:t>SO</a:t>
            </a:r>
            <a:r>
              <a:rPr lang="en-US" sz="2800" b="1" baseline="-25000" smtClean="0">
                <a:latin typeface="VNI-Times" pitchFamily="2" charset="0"/>
              </a:rPr>
              <a:t>4</a:t>
            </a:r>
            <a:r>
              <a:rPr lang="en-US" sz="2800" b="1" smtClean="0">
                <a:latin typeface="VNI-Times" pitchFamily="2" charset="0"/>
              </a:rPr>
              <a:t> ñaëc).</a:t>
            </a:r>
          </a:p>
          <a:p>
            <a:pPr marL="0" indent="0" eaLnBrk="1" hangingPunct="1">
              <a:buFontTx/>
              <a:buNone/>
            </a:pPr>
            <a:endParaRPr lang="en-US" sz="2800" b="1" smtClean="0">
              <a:latin typeface="VNI-Times" pitchFamily="2" charset="0"/>
            </a:endParaRPr>
          </a:p>
          <a:p>
            <a:pPr marL="0" indent="0" eaLnBrk="1" hangingPunct="1">
              <a:buFont typeface="Wingdings" pitchFamily="2" charset="2"/>
              <a:buNone/>
            </a:pPr>
            <a:r>
              <a:rPr lang="en-US" sz="2800" b="1" smtClean="0">
                <a:latin typeface="VNI-Times" pitchFamily="2" charset="0"/>
              </a:rPr>
              <a:t>- </a:t>
            </a:r>
            <a:r>
              <a:rPr lang="en-US" sz="2800" b="1" u="sng" smtClean="0">
                <a:latin typeface="VNI-Times" pitchFamily="2" charset="0"/>
              </a:rPr>
              <a:t>ÖÙng duïng</a:t>
            </a:r>
            <a:r>
              <a:rPr lang="en-US" sz="2800" b="1" smtClean="0">
                <a:latin typeface="VNI-Times" pitchFamily="2" charset="0"/>
              </a:rPr>
              <a:t>: Cheá taïo caùc chi tieát maùy – chi tieát 			   chòu löïïc.</a:t>
            </a:r>
          </a:p>
          <a:p>
            <a:pPr marL="0" indent="0" eaLnBrk="1" hangingPunct="1">
              <a:buFont typeface="Wingdings" pitchFamily="2" charset="2"/>
              <a:buNone/>
            </a:pPr>
            <a:endParaRPr lang="en-US" sz="2800" b="1" smtClean="0"/>
          </a:p>
        </p:txBody>
      </p:sp>
      <p:sp>
        <p:nvSpPr>
          <p:cNvPr id="21508" name="Slide Number Placeholder 5"/>
          <p:cNvSpPr>
            <a:spLocks noGrp="1"/>
          </p:cNvSpPr>
          <p:nvPr>
            <p:ph type="sldNum" sz="quarter" idx="12"/>
          </p:nvPr>
        </p:nvSpPr>
        <p:spPr/>
        <p:txBody>
          <a:bodyPr/>
          <a:lstStyle/>
          <a:p>
            <a:pPr>
              <a:defRPr/>
            </a:pPr>
            <a:fld id="{1B5471BC-D1A3-48AB-AD41-267DEE865246}" type="slidenum">
              <a:rPr lang="en-US"/>
              <a:pPr>
                <a:defRPr/>
              </a:pPr>
              <a:t>17</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56675">
                                            <p:txEl>
                                              <p:pRg st="0" end="0"/>
                                            </p:txEl>
                                          </p:spTgt>
                                        </p:tgtEl>
                                        <p:attrNameLst>
                                          <p:attrName>style.visibility</p:attrName>
                                        </p:attrNameLst>
                                      </p:cBhvr>
                                      <p:to>
                                        <p:strVal val="visible"/>
                                      </p:to>
                                    </p:set>
                                    <p:animEffect transition="in" filter="strips(downLeft)">
                                      <p:cBhvr>
                                        <p:cTn id="7" dur="2000"/>
                                        <p:tgtEl>
                                          <p:spTgt spid="156675">
                                            <p:txEl>
                                              <p:pRg st="0" end="0"/>
                                            </p:txEl>
                                          </p:spTgt>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156675">
                                            <p:txEl>
                                              <p:pRg st="2" end="2"/>
                                            </p:txEl>
                                          </p:spTgt>
                                        </p:tgtEl>
                                        <p:attrNameLst>
                                          <p:attrName>style.visibility</p:attrName>
                                        </p:attrNameLst>
                                      </p:cBhvr>
                                      <p:to>
                                        <p:strVal val="visible"/>
                                      </p:to>
                                    </p:set>
                                    <p:animEffect transition="in" filter="fade">
                                      <p:cBhvr>
                                        <p:cTn id="11" dur="2000"/>
                                        <p:tgtEl>
                                          <p:spTgt spid="156675">
                                            <p:txEl>
                                              <p:pRg st="2" end="2"/>
                                            </p:txEl>
                                          </p:spTgt>
                                        </p:tgtEl>
                                      </p:cBhvr>
                                    </p:animEffect>
                                  </p:childTnLst>
                                </p:cTn>
                              </p:par>
                            </p:childTnLst>
                          </p:cTn>
                        </p:par>
                        <p:par>
                          <p:cTn id="12" fill="hold" nodeType="afterGroup">
                            <p:stCondLst>
                              <p:cond delay="4000"/>
                            </p:stCondLst>
                            <p:childTnLst>
                              <p:par>
                                <p:cTn id="13" presetID="10" presetClass="entr" presetSubtype="0" fill="hold" nodeType="afterEffect">
                                  <p:stCondLst>
                                    <p:cond delay="0"/>
                                  </p:stCondLst>
                                  <p:childTnLst>
                                    <p:set>
                                      <p:cBhvr>
                                        <p:cTn id="14" dur="1" fill="hold">
                                          <p:stCondLst>
                                            <p:cond delay="0"/>
                                          </p:stCondLst>
                                        </p:cTn>
                                        <p:tgtEl>
                                          <p:spTgt spid="156675">
                                            <p:txEl>
                                              <p:pRg st="4" end="4"/>
                                            </p:txEl>
                                          </p:spTgt>
                                        </p:tgtEl>
                                        <p:attrNameLst>
                                          <p:attrName>style.visibility</p:attrName>
                                        </p:attrNameLst>
                                      </p:cBhvr>
                                      <p:to>
                                        <p:strVal val="visible"/>
                                      </p:to>
                                    </p:set>
                                    <p:animEffect transition="in" filter="fade">
                                      <p:cBhvr>
                                        <p:cTn id="15" dur="2000"/>
                                        <p:tgtEl>
                                          <p:spTgt spid="156675">
                                            <p:txEl>
                                              <p:pRg st="4" end="4"/>
                                            </p:txEl>
                                          </p:spTgt>
                                        </p:tgtEl>
                                      </p:cBhvr>
                                    </p:animEffect>
                                  </p:childTnLst>
                                </p:cTn>
                              </p:par>
                            </p:childTnLst>
                          </p:cTn>
                        </p:par>
                        <p:par>
                          <p:cTn id="16" fill="hold" nodeType="afterGroup">
                            <p:stCondLst>
                              <p:cond delay="6000"/>
                            </p:stCondLst>
                            <p:childTnLst>
                              <p:par>
                                <p:cTn id="17" presetID="10" presetClass="entr" presetSubtype="0" fill="hold" nodeType="afterEffect">
                                  <p:stCondLst>
                                    <p:cond delay="0"/>
                                  </p:stCondLst>
                                  <p:childTnLst>
                                    <p:set>
                                      <p:cBhvr>
                                        <p:cTn id="18" dur="1" fill="hold">
                                          <p:stCondLst>
                                            <p:cond delay="0"/>
                                          </p:stCondLst>
                                        </p:cTn>
                                        <p:tgtEl>
                                          <p:spTgt spid="156675">
                                            <p:txEl>
                                              <p:pRg st="5" end="5"/>
                                            </p:txEl>
                                          </p:spTgt>
                                        </p:tgtEl>
                                        <p:attrNameLst>
                                          <p:attrName>style.visibility</p:attrName>
                                        </p:attrNameLst>
                                      </p:cBhvr>
                                      <p:to>
                                        <p:strVal val="visible"/>
                                      </p:to>
                                    </p:set>
                                    <p:animEffect transition="in" filter="fade">
                                      <p:cBhvr>
                                        <p:cTn id="19" dur="2000"/>
                                        <p:tgtEl>
                                          <p:spTgt spid="156675">
                                            <p:txEl>
                                              <p:pRg st="5" end="5"/>
                                            </p:txEl>
                                          </p:spTgt>
                                        </p:tgtEl>
                                      </p:cBhvr>
                                    </p:animEffect>
                                  </p:childTnLst>
                                </p:cTn>
                              </p:par>
                            </p:childTnLst>
                          </p:cTn>
                        </p:par>
                        <p:par>
                          <p:cTn id="20" fill="hold" nodeType="afterGroup">
                            <p:stCondLst>
                              <p:cond delay="8000"/>
                            </p:stCondLst>
                            <p:childTnLst>
                              <p:par>
                                <p:cTn id="21" presetID="10" presetClass="entr" presetSubtype="0" fill="hold" nodeType="afterEffect">
                                  <p:stCondLst>
                                    <p:cond delay="0"/>
                                  </p:stCondLst>
                                  <p:childTnLst>
                                    <p:set>
                                      <p:cBhvr>
                                        <p:cTn id="22" dur="1" fill="hold">
                                          <p:stCondLst>
                                            <p:cond delay="0"/>
                                          </p:stCondLst>
                                        </p:cTn>
                                        <p:tgtEl>
                                          <p:spTgt spid="156675">
                                            <p:txEl>
                                              <p:pRg st="7" end="7"/>
                                            </p:txEl>
                                          </p:spTgt>
                                        </p:tgtEl>
                                        <p:attrNameLst>
                                          <p:attrName>style.visibility</p:attrName>
                                        </p:attrNameLst>
                                      </p:cBhvr>
                                      <p:to>
                                        <p:strVal val="visible"/>
                                      </p:to>
                                    </p:set>
                                    <p:animEffect transition="in" filter="fade">
                                      <p:cBhvr>
                                        <p:cTn id="23" dur="2000"/>
                                        <p:tgtEl>
                                          <p:spTgt spid="156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a:xfrm>
            <a:off x="381000" y="0"/>
            <a:ext cx="8763000" cy="6858000"/>
          </a:xfrm>
        </p:spPr>
        <p:txBody>
          <a:bodyPr/>
          <a:lstStyle/>
          <a:p>
            <a:pPr eaLnBrk="1" hangingPunct="1">
              <a:lnSpc>
                <a:spcPct val="90000"/>
              </a:lnSpc>
              <a:buSzPct val="80000"/>
              <a:buFont typeface="Wingdings" pitchFamily="2" charset="2"/>
              <a:buNone/>
            </a:pPr>
            <a:endParaRPr lang="en-US" b="1" u="sng" smtClean="0">
              <a:latin typeface="VNI-Times" pitchFamily="2" charset="0"/>
            </a:endParaRPr>
          </a:p>
          <a:p>
            <a:pPr eaLnBrk="1" hangingPunct="1">
              <a:lnSpc>
                <a:spcPct val="90000"/>
              </a:lnSpc>
              <a:buSzPct val="80000"/>
              <a:buFont typeface="Wingdings" pitchFamily="2" charset="2"/>
              <a:buChar char="v"/>
            </a:pPr>
            <a:r>
              <a:rPr lang="en-US" b="1" u="sng" smtClean="0">
                <a:latin typeface="VNI-Times" pitchFamily="2" charset="0"/>
              </a:rPr>
              <a:t>Theùp hôïp kim  (laø theùp cac bon coù pha theâm caùc kim loaïi khaùc ñeå taêng khaû naêng cô lyù).</a:t>
            </a:r>
          </a:p>
          <a:p>
            <a:pPr eaLnBrk="1" hangingPunct="1">
              <a:lnSpc>
                <a:spcPct val="90000"/>
              </a:lnSpc>
              <a:buSzPct val="80000"/>
              <a:buFont typeface="Wingdings" pitchFamily="2" charset="2"/>
              <a:buNone/>
            </a:pPr>
            <a:endParaRPr lang="en-US" sz="3500" smtClean="0">
              <a:latin typeface="VNI-Times" pitchFamily="2" charset="0"/>
            </a:endParaRPr>
          </a:p>
          <a:p>
            <a:pPr lvl="1" eaLnBrk="1" hangingPunct="1">
              <a:lnSpc>
                <a:spcPct val="90000"/>
              </a:lnSpc>
              <a:buFont typeface="Symbol" pitchFamily="18" charset="2"/>
              <a:buChar char="-"/>
            </a:pPr>
            <a:r>
              <a:rPr lang="en-US" sz="3200" smtClean="0">
                <a:latin typeface="VNI-Times" pitchFamily="2" charset="0"/>
              </a:rPr>
              <a:t>Ni 	– Taêng ñoä beàn deûo.</a:t>
            </a:r>
          </a:p>
          <a:p>
            <a:pPr lvl="1" eaLnBrk="1" hangingPunct="1">
              <a:lnSpc>
                <a:spcPct val="90000"/>
              </a:lnSpc>
              <a:buFont typeface="Symbol" pitchFamily="18" charset="2"/>
              <a:buChar char="-"/>
            </a:pPr>
            <a:r>
              <a:rPr lang="en-US" sz="3200" smtClean="0">
                <a:latin typeface="VNI-Times" pitchFamily="2" charset="0"/>
              </a:rPr>
              <a:t>Cr 	– Taêng khaû naêng maøi moøn vaø beàn nhieät.</a:t>
            </a:r>
          </a:p>
          <a:p>
            <a:pPr lvl="1" eaLnBrk="1" hangingPunct="1">
              <a:lnSpc>
                <a:spcPct val="90000"/>
              </a:lnSpc>
              <a:buFont typeface="Symbol" pitchFamily="18" charset="2"/>
              <a:buChar char="-"/>
            </a:pPr>
            <a:r>
              <a:rPr lang="en-US" sz="3200" smtClean="0">
                <a:latin typeface="VNI-Times" pitchFamily="2" charset="0"/>
              </a:rPr>
              <a:t>Mo	– Taêng ñoä beàn ôû nhieät ñoä cao.</a:t>
            </a:r>
          </a:p>
          <a:p>
            <a:pPr lvl="1" eaLnBrk="1" hangingPunct="1">
              <a:lnSpc>
                <a:spcPct val="90000"/>
              </a:lnSpc>
              <a:buFont typeface="Symbol" pitchFamily="18" charset="2"/>
              <a:buChar char="-"/>
            </a:pPr>
            <a:r>
              <a:rPr lang="en-US" sz="3200" smtClean="0">
                <a:latin typeface="VNI-Times" pitchFamily="2" charset="0"/>
              </a:rPr>
              <a:t>Mn 	– Choáng aên moøn hoùa hoïc.</a:t>
            </a:r>
          </a:p>
          <a:p>
            <a:pPr lvl="1" eaLnBrk="1" hangingPunct="1">
              <a:lnSpc>
                <a:spcPct val="90000"/>
              </a:lnSpc>
              <a:buFont typeface="Symbol" pitchFamily="18" charset="2"/>
              <a:buChar char="-"/>
            </a:pPr>
            <a:r>
              <a:rPr lang="en-US" sz="3200" smtClean="0">
                <a:latin typeface="VNI-Times" pitchFamily="2" charset="0"/>
              </a:rPr>
              <a:t>Si 	– Taêng ñoä cöùng vaø choáng aên moøn.</a:t>
            </a:r>
          </a:p>
          <a:p>
            <a:pPr lvl="1" eaLnBrk="1" hangingPunct="1">
              <a:lnSpc>
                <a:spcPct val="90000"/>
              </a:lnSpc>
              <a:buFont typeface="Symbol" pitchFamily="18" charset="2"/>
              <a:buChar char="-"/>
            </a:pPr>
            <a:r>
              <a:rPr lang="en-US" sz="3200" smtClean="0">
                <a:latin typeface="VNI-Times" pitchFamily="2" charset="0"/>
              </a:rPr>
              <a:t>Ti – W – Taêng ñoä cöùng vaø aên moøn ôû nhieät ñoä cao.</a:t>
            </a:r>
          </a:p>
          <a:p>
            <a:pPr eaLnBrk="1" hangingPunct="1">
              <a:lnSpc>
                <a:spcPct val="90000"/>
              </a:lnSpc>
              <a:buFont typeface="Wingdings" pitchFamily="2" charset="2"/>
              <a:buNone/>
            </a:pPr>
            <a:r>
              <a:rPr lang="en-US" sz="3500" smtClean="0">
                <a:latin typeface="VNI-Times" pitchFamily="2" charset="0"/>
              </a:rPr>
              <a:t>		</a:t>
            </a:r>
            <a:r>
              <a:rPr lang="fr-FR" sz="3500" smtClean="0">
                <a:latin typeface="VNI-Times" pitchFamily="2" charset="0"/>
              </a:rPr>
              <a:t>	</a:t>
            </a:r>
            <a:r>
              <a:rPr lang="en-US" sz="3500" smtClean="0">
                <a:latin typeface="VNI-Times" pitchFamily="2" charset="0"/>
              </a:rPr>
              <a:t>			</a:t>
            </a:r>
          </a:p>
        </p:txBody>
      </p:sp>
      <p:sp>
        <p:nvSpPr>
          <p:cNvPr id="22532" name="Slide Number Placeholder 5"/>
          <p:cNvSpPr>
            <a:spLocks noGrp="1"/>
          </p:cNvSpPr>
          <p:nvPr>
            <p:ph type="sldNum" sz="quarter" idx="12"/>
          </p:nvPr>
        </p:nvSpPr>
        <p:spPr/>
        <p:txBody>
          <a:bodyPr/>
          <a:lstStyle/>
          <a:p>
            <a:pPr>
              <a:defRPr/>
            </a:pPr>
            <a:fld id="{9FE8AE95-2D6D-44CA-9000-0DA048A307F2}" type="slidenum">
              <a:rPr lang="en-US"/>
              <a:pPr>
                <a:defRPr/>
              </a:pPr>
              <a:t>18</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strips(downLeft)">
                                      <p:cBhvr>
                                        <p:cTn id="7" dur="500"/>
                                        <p:tgtEl>
                                          <p:spTgt spid="38915">
                                            <p:txEl>
                                              <p:pRg st="1" end="1"/>
                                            </p:txEl>
                                          </p:spTgt>
                                        </p:tgtEl>
                                      </p:cBhvr>
                                    </p:animEffect>
                                  </p:childTnLst>
                                </p:cTn>
                              </p:par>
                            </p:childTnLst>
                          </p:cTn>
                        </p:par>
                        <p:par>
                          <p:cTn id="8" fill="hold" nodeType="afterGroup">
                            <p:stCondLst>
                              <p:cond delay="500"/>
                            </p:stCondLst>
                            <p:childTnLst>
                              <p:par>
                                <p:cTn id="9" presetID="4" presetClass="entr" presetSubtype="16" fill="hold" nodeType="afterEffect">
                                  <p:stCondLst>
                                    <p:cond delay="0"/>
                                  </p:stCondLst>
                                  <p:childTnLst>
                                    <p:set>
                                      <p:cBhvr>
                                        <p:cTn id="10" dur="1" fill="hold">
                                          <p:stCondLst>
                                            <p:cond delay="0"/>
                                          </p:stCondLst>
                                        </p:cTn>
                                        <p:tgtEl>
                                          <p:spTgt spid="38915">
                                            <p:txEl>
                                              <p:pRg st="3" end="3"/>
                                            </p:txEl>
                                          </p:spTgt>
                                        </p:tgtEl>
                                        <p:attrNameLst>
                                          <p:attrName>style.visibility</p:attrName>
                                        </p:attrNameLst>
                                      </p:cBhvr>
                                      <p:to>
                                        <p:strVal val="visible"/>
                                      </p:to>
                                    </p:set>
                                    <p:animEffect transition="in" filter="box(in)">
                                      <p:cBhvr>
                                        <p:cTn id="11" dur="3000"/>
                                        <p:tgtEl>
                                          <p:spTgt spid="38915">
                                            <p:txEl>
                                              <p:pRg st="3" end="3"/>
                                            </p:txEl>
                                          </p:spTgt>
                                        </p:tgtEl>
                                      </p:cBhvr>
                                    </p:animEffect>
                                  </p:childTnLst>
                                </p:cTn>
                              </p:par>
                            </p:childTnLst>
                          </p:cTn>
                        </p:par>
                        <p:par>
                          <p:cTn id="12" fill="hold" nodeType="afterGroup">
                            <p:stCondLst>
                              <p:cond delay="3500"/>
                            </p:stCondLst>
                            <p:childTnLst>
                              <p:par>
                                <p:cTn id="13" presetID="4" presetClass="entr" presetSubtype="16" fill="hold" nodeType="afterEffect">
                                  <p:stCondLst>
                                    <p:cond delay="0"/>
                                  </p:stCondLst>
                                  <p:childTnLst>
                                    <p:set>
                                      <p:cBhvr>
                                        <p:cTn id="14" dur="1" fill="hold">
                                          <p:stCondLst>
                                            <p:cond delay="0"/>
                                          </p:stCondLst>
                                        </p:cTn>
                                        <p:tgtEl>
                                          <p:spTgt spid="38915">
                                            <p:txEl>
                                              <p:pRg st="4" end="4"/>
                                            </p:txEl>
                                          </p:spTgt>
                                        </p:tgtEl>
                                        <p:attrNameLst>
                                          <p:attrName>style.visibility</p:attrName>
                                        </p:attrNameLst>
                                      </p:cBhvr>
                                      <p:to>
                                        <p:strVal val="visible"/>
                                      </p:to>
                                    </p:set>
                                    <p:animEffect transition="in" filter="box(in)">
                                      <p:cBhvr>
                                        <p:cTn id="15" dur="3000"/>
                                        <p:tgtEl>
                                          <p:spTgt spid="38915">
                                            <p:txEl>
                                              <p:pRg st="4" end="4"/>
                                            </p:txEl>
                                          </p:spTgt>
                                        </p:tgtEl>
                                      </p:cBhvr>
                                    </p:animEffect>
                                  </p:childTnLst>
                                </p:cTn>
                              </p:par>
                            </p:childTnLst>
                          </p:cTn>
                        </p:par>
                        <p:par>
                          <p:cTn id="16" fill="hold" nodeType="afterGroup">
                            <p:stCondLst>
                              <p:cond delay="6500"/>
                            </p:stCondLst>
                            <p:childTnLst>
                              <p:par>
                                <p:cTn id="17" presetID="4" presetClass="entr" presetSubtype="16" fill="hold" nodeType="afterEffect">
                                  <p:stCondLst>
                                    <p:cond delay="0"/>
                                  </p:stCondLst>
                                  <p:childTnLst>
                                    <p:set>
                                      <p:cBhvr>
                                        <p:cTn id="18" dur="1" fill="hold">
                                          <p:stCondLst>
                                            <p:cond delay="0"/>
                                          </p:stCondLst>
                                        </p:cTn>
                                        <p:tgtEl>
                                          <p:spTgt spid="38915">
                                            <p:txEl>
                                              <p:pRg st="5" end="5"/>
                                            </p:txEl>
                                          </p:spTgt>
                                        </p:tgtEl>
                                        <p:attrNameLst>
                                          <p:attrName>style.visibility</p:attrName>
                                        </p:attrNameLst>
                                      </p:cBhvr>
                                      <p:to>
                                        <p:strVal val="visible"/>
                                      </p:to>
                                    </p:set>
                                    <p:animEffect transition="in" filter="box(in)">
                                      <p:cBhvr>
                                        <p:cTn id="19" dur="3000"/>
                                        <p:tgtEl>
                                          <p:spTgt spid="38915">
                                            <p:txEl>
                                              <p:pRg st="5" end="5"/>
                                            </p:txEl>
                                          </p:spTgt>
                                        </p:tgtEl>
                                      </p:cBhvr>
                                    </p:animEffect>
                                  </p:childTnLst>
                                </p:cTn>
                              </p:par>
                            </p:childTnLst>
                          </p:cTn>
                        </p:par>
                        <p:par>
                          <p:cTn id="20" fill="hold" nodeType="afterGroup">
                            <p:stCondLst>
                              <p:cond delay="9500"/>
                            </p:stCondLst>
                            <p:childTnLst>
                              <p:par>
                                <p:cTn id="21" presetID="4" presetClass="entr" presetSubtype="16" fill="hold" nodeType="afterEffect">
                                  <p:stCondLst>
                                    <p:cond delay="0"/>
                                  </p:stCondLst>
                                  <p:childTnLst>
                                    <p:set>
                                      <p:cBhvr>
                                        <p:cTn id="22" dur="1" fill="hold">
                                          <p:stCondLst>
                                            <p:cond delay="0"/>
                                          </p:stCondLst>
                                        </p:cTn>
                                        <p:tgtEl>
                                          <p:spTgt spid="38915">
                                            <p:txEl>
                                              <p:pRg st="6" end="6"/>
                                            </p:txEl>
                                          </p:spTgt>
                                        </p:tgtEl>
                                        <p:attrNameLst>
                                          <p:attrName>style.visibility</p:attrName>
                                        </p:attrNameLst>
                                      </p:cBhvr>
                                      <p:to>
                                        <p:strVal val="visible"/>
                                      </p:to>
                                    </p:set>
                                    <p:animEffect transition="in" filter="box(in)">
                                      <p:cBhvr>
                                        <p:cTn id="23" dur="3000"/>
                                        <p:tgtEl>
                                          <p:spTgt spid="38915">
                                            <p:txEl>
                                              <p:pRg st="6" end="6"/>
                                            </p:txEl>
                                          </p:spTgt>
                                        </p:tgtEl>
                                      </p:cBhvr>
                                    </p:animEffect>
                                  </p:childTnLst>
                                </p:cTn>
                              </p:par>
                            </p:childTnLst>
                          </p:cTn>
                        </p:par>
                        <p:par>
                          <p:cTn id="24" fill="hold" nodeType="afterGroup">
                            <p:stCondLst>
                              <p:cond delay="12500"/>
                            </p:stCondLst>
                            <p:childTnLst>
                              <p:par>
                                <p:cTn id="25" presetID="4" presetClass="entr" presetSubtype="16" fill="hold" nodeType="afterEffect">
                                  <p:stCondLst>
                                    <p:cond delay="0"/>
                                  </p:stCondLst>
                                  <p:childTnLst>
                                    <p:set>
                                      <p:cBhvr>
                                        <p:cTn id="26" dur="1" fill="hold">
                                          <p:stCondLst>
                                            <p:cond delay="0"/>
                                          </p:stCondLst>
                                        </p:cTn>
                                        <p:tgtEl>
                                          <p:spTgt spid="38915">
                                            <p:txEl>
                                              <p:pRg st="7" end="7"/>
                                            </p:txEl>
                                          </p:spTgt>
                                        </p:tgtEl>
                                        <p:attrNameLst>
                                          <p:attrName>style.visibility</p:attrName>
                                        </p:attrNameLst>
                                      </p:cBhvr>
                                      <p:to>
                                        <p:strVal val="visible"/>
                                      </p:to>
                                    </p:set>
                                    <p:animEffect transition="in" filter="box(in)">
                                      <p:cBhvr>
                                        <p:cTn id="27" dur="3000"/>
                                        <p:tgtEl>
                                          <p:spTgt spid="38915">
                                            <p:txEl>
                                              <p:pRg st="7" end="7"/>
                                            </p:txEl>
                                          </p:spTgt>
                                        </p:tgtEl>
                                      </p:cBhvr>
                                    </p:animEffect>
                                  </p:childTnLst>
                                </p:cTn>
                              </p:par>
                            </p:childTnLst>
                          </p:cTn>
                        </p:par>
                        <p:par>
                          <p:cTn id="28" fill="hold" nodeType="afterGroup">
                            <p:stCondLst>
                              <p:cond delay="15500"/>
                            </p:stCondLst>
                            <p:childTnLst>
                              <p:par>
                                <p:cTn id="29" presetID="4" presetClass="entr" presetSubtype="16" fill="hold" nodeType="afterEffect">
                                  <p:stCondLst>
                                    <p:cond delay="0"/>
                                  </p:stCondLst>
                                  <p:childTnLst>
                                    <p:set>
                                      <p:cBhvr>
                                        <p:cTn id="30" dur="1" fill="hold">
                                          <p:stCondLst>
                                            <p:cond delay="0"/>
                                          </p:stCondLst>
                                        </p:cTn>
                                        <p:tgtEl>
                                          <p:spTgt spid="38915">
                                            <p:txEl>
                                              <p:pRg st="8" end="8"/>
                                            </p:txEl>
                                          </p:spTgt>
                                        </p:tgtEl>
                                        <p:attrNameLst>
                                          <p:attrName>style.visibility</p:attrName>
                                        </p:attrNameLst>
                                      </p:cBhvr>
                                      <p:to>
                                        <p:strVal val="visible"/>
                                      </p:to>
                                    </p:set>
                                    <p:animEffect transition="in" filter="box(in)">
                                      <p:cBhvr>
                                        <p:cTn id="31" dur="3000"/>
                                        <p:tgtEl>
                                          <p:spTgt spid="38915">
                                            <p:txEl>
                                              <p:pRg st="8" end="8"/>
                                            </p:txEl>
                                          </p:spTgt>
                                        </p:tgtEl>
                                      </p:cBhvr>
                                    </p:animEffect>
                                  </p:childTnLst>
                                </p:cTn>
                              </p:par>
                            </p:childTnLst>
                          </p:cTn>
                        </p:par>
                        <p:par>
                          <p:cTn id="32" fill="hold" nodeType="afterGroup">
                            <p:stCondLst>
                              <p:cond delay="18500"/>
                            </p:stCondLst>
                            <p:childTnLst>
                              <p:par>
                                <p:cTn id="33" presetID="4" presetClass="entr" presetSubtype="16" fill="hold" nodeType="afterEffect">
                                  <p:stCondLst>
                                    <p:cond delay="0"/>
                                  </p:stCondLst>
                                  <p:childTnLst>
                                    <p:set>
                                      <p:cBhvr>
                                        <p:cTn id="34" dur="1" fill="hold">
                                          <p:stCondLst>
                                            <p:cond delay="0"/>
                                          </p:stCondLst>
                                        </p:cTn>
                                        <p:tgtEl>
                                          <p:spTgt spid="38915">
                                            <p:txEl>
                                              <p:pRg st="9" end="9"/>
                                            </p:txEl>
                                          </p:spTgt>
                                        </p:tgtEl>
                                        <p:attrNameLst>
                                          <p:attrName>style.visibility</p:attrName>
                                        </p:attrNameLst>
                                      </p:cBhvr>
                                      <p:to>
                                        <p:strVal val="visible"/>
                                      </p:to>
                                    </p:set>
                                    <p:animEffect transition="in" filter="box(in)">
                                      <p:cBhvr>
                                        <p:cTn id="35" dur="3000"/>
                                        <p:tgtEl>
                                          <p:spTgt spid="3891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u="sng" smtClean="0">
                <a:solidFill>
                  <a:srgbClr val="FFFF00"/>
                </a:solidFill>
                <a:latin typeface="VNI-Times" pitchFamily="2" charset="0"/>
              </a:rPr>
              <a:t>Kí hieäu</a:t>
            </a:r>
            <a:r>
              <a:rPr lang="en-US" smtClean="0">
                <a:solidFill>
                  <a:srgbClr val="FFFF00"/>
                </a:solidFill>
                <a:latin typeface="VNI-Times" pitchFamily="2" charset="0"/>
              </a:rPr>
              <a:t>:</a:t>
            </a:r>
            <a:r>
              <a:rPr lang="en-US" smtClean="0">
                <a:latin typeface="VNI-Times" pitchFamily="2" charset="0"/>
              </a:rPr>
              <a:t> 	</a:t>
            </a:r>
            <a:br>
              <a:rPr lang="en-US" smtClean="0">
                <a:latin typeface="VNI-Times" pitchFamily="2" charset="0"/>
              </a:rPr>
            </a:br>
            <a:endParaRPr lang="en-US" smtClean="0">
              <a:latin typeface="VNI-Times" pitchFamily="2" charset="0"/>
            </a:endParaRPr>
          </a:p>
        </p:txBody>
      </p:sp>
      <p:sp>
        <p:nvSpPr>
          <p:cNvPr id="158723" name="Rectangle 3"/>
          <p:cNvSpPr>
            <a:spLocks noGrp="1" noChangeArrowheads="1"/>
          </p:cNvSpPr>
          <p:nvPr>
            <p:ph idx="1"/>
          </p:nvPr>
        </p:nvSpPr>
        <p:spPr/>
        <p:txBody>
          <a:bodyPr/>
          <a:lstStyle/>
          <a:p>
            <a:pPr eaLnBrk="1" hangingPunct="1">
              <a:buFont typeface="Wingdings" pitchFamily="2" charset="2"/>
              <a:buNone/>
            </a:pPr>
            <a:r>
              <a:rPr lang="en-US" sz="3500" smtClean="0">
                <a:latin typeface="VNI-Times" pitchFamily="2" charset="0"/>
              </a:rPr>
              <a:t>H – Niken.		</a:t>
            </a:r>
            <a:r>
              <a:rPr lang="en-US" sz="3500" smtClean="0">
                <a:latin typeface="VNI-Times" pitchFamily="2" charset="0"/>
                <a:sym typeface="Symbol" pitchFamily="18" charset="2"/>
              </a:rPr>
              <a:t></a:t>
            </a:r>
            <a:r>
              <a:rPr lang="en-US" sz="3500" smtClean="0">
                <a:latin typeface="VNI-Times" pitchFamily="2" charset="0"/>
              </a:rPr>
              <a:t> - Mangan</a:t>
            </a:r>
          </a:p>
          <a:p>
            <a:pPr eaLnBrk="1" hangingPunct="1">
              <a:buFont typeface="Wingdings" pitchFamily="2" charset="2"/>
              <a:buNone/>
            </a:pPr>
            <a:r>
              <a:rPr lang="en-US" sz="3500" smtClean="0">
                <a:latin typeface="VNI-Times" pitchFamily="2" charset="0"/>
              </a:rPr>
              <a:t>X – Croâm.		C - Silic</a:t>
            </a:r>
          </a:p>
          <a:p>
            <a:pPr eaLnBrk="1" hangingPunct="1">
              <a:buFont typeface="Wingdings" pitchFamily="2" charset="2"/>
              <a:buNone/>
            </a:pPr>
            <a:r>
              <a:rPr lang="en-US" sz="3500" smtClean="0">
                <a:latin typeface="VNI-Times" pitchFamily="2" charset="0"/>
              </a:rPr>
              <a:t>M – Molipñen.		</a:t>
            </a:r>
            <a:r>
              <a:rPr lang="fr-FR" sz="3500" smtClean="0">
                <a:latin typeface="VNI-Times" pitchFamily="2" charset="0"/>
              </a:rPr>
              <a:t>T - Titan</a:t>
            </a:r>
          </a:p>
          <a:p>
            <a:pPr eaLnBrk="1" hangingPunct="1">
              <a:buFont typeface="Wingdings" pitchFamily="2" charset="2"/>
              <a:buNone/>
            </a:pPr>
            <a:r>
              <a:rPr lang="fr-FR" sz="3500" smtClean="0">
                <a:latin typeface="VNI-Times" pitchFamily="2" charset="0"/>
              </a:rPr>
              <a:t>B – Vonfram.</a:t>
            </a:r>
          </a:p>
          <a:p>
            <a:pPr eaLnBrk="1" hangingPunct="1">
              <a:buFont typeface="Wingdings" pitchFamily="2" charset="2"/>
              <a:buNone/>
            </a:pPr>
            <a:endParaRPr lang="en-US" smtClean="0"/>
          </a:p>
        </p:txBody>
      </p:sp>
      <p:sp>
        <p:nvSpPr>
          <p:cNvPr id="23556" name="Slide Number Placeholder 5"/>
          <p:cNvSpPr>
            <a:spLocks noGrp="1"/>
          </p:cNvSpPr>
          <p:nvPr>
            <p:ph type="sldNum" sz="quarter" idx="12"/>
          </p:nvPr>
        </p:nvSpPr>
        <p:spPr/>
        <p:txBody>
          <a:bodyPr/>
          <a:lstStyle/>
          <a:p>
            <a:pPr>
              <a:defRPr/>
            </a:pPr>
            <a:fld id="{24A2910C-3E87-4BF5-82B1-26DE5B7F55DA}" type="slidenum">
              <a:rPr lang="en-US"/>
              <a:pPr>
                <a:defRPr/>
              </a:pPr>
              <a:t>19</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wheel(4)">
                                      <p:cBhvr>
                                        <p:cTn id="7" dur="5000"/>
                                        <p:tgtEl>
                                          <p:spTgt spid="158722"/>
                                        </p:tgtEl>
                                      </p:cBhvr>
                                    </p:animEffect>
                                  </p:childTnLst>
                                </p:cTn>
                              </p:par>
                            </p:childTnLst>
                          </p:cTn>
                        </p:par>
                        <p:par>
                          <p:cTn id="8" fill="hold" nodeType="afterGroup">
                            <p:stCondLst>
                              <p:cond delay="5000"/>
                            </p:stCondLst>
                            <p:childTnLst>
                              <p:par>
                                <p:cTn id="9" presetID="2" presetClass="entr" presetSubtype="4" fill="hold" grpId="0" nodeType="afterEffect">
                                  <p:stCondLst>
                                    <p:cond delay="0"/>
                                  </p:stCondLst>
                                  <p:childTnLst>
                                    <p:set>
                                      <p:cBhvr>
                                        <p:cTn id="10" dur="1" fill="hold">
                                          <p:stCondLst>
                                            <p:cond delay="0"/>
                                          </p:stCondLst>
                                        </p:cTn>
                                        <p:tgtEl>
                                          <p:spTgt spid="158723">
                                            <p:txEl>
                                              <p:pRg st="0" end="0"/>
                                            </p:txEl>
                                          </p:spTgt>
                                        </p:tgtEl>
                                        <p:attrNameLst>
                                          <p:attrName>style.visibility</p:attrName>
                                        </p:attrNameLst>
                                      </p:cBhvr>
                                      <p:to>
                                        <p:strVal val="visible"/>
                                      </p:to>
                                    </p:set>
                                    <p:anim calcmode="lin" valueType="num">
                                      <p:cBhvr additive="base">
                                        <p:cTn id="11" dur="2000" fill="hold"/>
                                        <p:tgtEl>
                                          <p:spTgt spid="158723">
                                            <p:txEl>
                                              <p:pRg st="0" end="0"/>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158723">
                                            <p:txEl>
                                              <p:pRg st="0" end="0"/>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7000"/>
                            </p:stCondLst>
                            <p:childTnLst>
                              <p:par>
                                <p:cTn id="14" presetID="2" presetClass="entr" presetSubtype="4" fill="hold" grpId="0" nodeType="afterEffect">
                                  <p:stCondLst>
                                    <p:cond delay="0"/>
                                  </p:stCondLst>
                                  <p:childTnLst>
                                    <p:set>
                                      <p:cBhvr>
                                        <p:cTn id="15" dur="1" fill="hold">
                                          <p:stCondLst>
                                            <p:cond delay="0"/>
                                          </p:stCondLst>
                                        </p:cTn>
                                        <p:tgtEl>
                                          <p:spTgt spid="158723">
                                            <p:txEl>
                                              <p:pRg st="1" end="1"/>
                                            </p:txEl>
                                          </p:spTgt>
                                        </p:tgtEl>
                                        <p:attrNameLst>
                                          <p:attrName>style.visibility</p:attrName>
                                        </p:attrNameLst>
                                      </p:cBhvr>
                                      <p:to>
                                        <p:strVal val="visible"/>
                                      </p:to>
                                    </p:set>
                                    <p:anim calcmode="lin" valueType="num">
                                      <p:cBhvr additive="base">
                                        <p:cTn id="16" dur="2000" fill="hold"/>
                                        <p:tgtEl>
                                          <p:spTgt spid="158723">
                                            <p:txEl>
                                              <p:pRg st="1" end="1"/>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158723">
                                            <p:txEl>
                                              <p:pRg st="1" end="1"/>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9000"/>
                            </p:stCondLst>
                            <p:childTnLst>
                              <p:par>
                                <p:cTn id="19" presetID="2" presetClass="entr" presetSubtype="4" fill="hold" grpId="0" nodeType="afterEffect">
                                  <p:stCondLst>
                                    <p:cond delay="0"/>
                                  </p:stCondLst>
                                  <p:childTnLst>
                                    <p:set>
                                      <p:cBhvr>
                                        <p:cTn id="20" dur="1" fill="hold">
                                          <p:stCondLst>
                                            <p:cond delay="0"/>
                                          </p:stCondLst>
                                        </p:cTn>
                                        <p:tgtEl>
                                          <p:spTgt spid="158723">
                                            <p:txEl>
                                              <p:pRg st="2" end="2"/>
                                            </p:txEl>
                                          </p:spTgt>
                                        </p:tgtEl>
                                        <p:attrNameLst>
                                          <p:attrName>style.visibility</p:attrName>
                                        </p:attrNameLst>
                                      </p:cBhvr>
                                      <p:to>
                                        <p:strVal val="visible"/>
                                      </p:to>
                                    </p:set>
                                    <p:anim calcmode="lin" valueType="num">
                                      <p:cBhvr additive="base">
                                        <p:cTn id="21" dur="2000" fill="hold"/>
                                        <p:tgtEl>
                                          <p:spTgt spid="158723">
                                            <p:txEl>
                                              <p:pRg st="2" end="2"/>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158723">
                                            <p:txEl>
                                              <p:pRg st="2" end="2"/>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1000"/>
                            </p:stCondLst>
                            <p:childTnLst>
                              <p:par>
                                <p:cTn id="24" presetID="2" presetClass="entr" presetSubtype="4" fill="hold" grpId="0" nodeType="afterEffect">
                                  <p:stCondLst>
                                    <p:cond delay="0"/>
                                  </p:stCondLst>
                                  <p:childTnLst>
                                    <p:set>
                                      <p:cBhvr>
                                        <p:cTn id="25" dur="1" fill="hold">
                                          <p:stCondLst>
                                            <p:cond delay="0"/>
                                          </p:stCondLst>
                                        </p:cTn>
                                        <p:tgtEl>
                                          <p:spTgt spid="158723">
                                            <p:txEl>
                                              <p:pRg st="3" end="3"/>
                                            </p:txEl>
                                          </p:spTgt>
                                        </p:tgtEl>
                                        <p:attrNameLst>
                                          <p:attrName>style.visibility</p:attrName>
                                        </p:attrNameLst>
                                      </p:cBhvr>
                                      <p:to>
                                        <p:strVal val="visible"/>
                                      </p:to>
                                    </p:set>
                                    <p:anim calcmode="lin" valueType="num">
                                      <p:cBhvr additive="base">
                                        <p:cTn id="26" dur="2000" fill="hold"/>
                                        <p:tgtEl>
                                          <p:spTgt spid="158723">
                                            <p:txEl>
                                              <p:pRg st="3" end="3"/>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1587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a:xfrm>
            <a:off x="0" y="0"/>
            <a:ext cx="9144000" cy="838200"/>
          </a:xfrm>
        </p:spPr>
        <p:txBody>
          <a:bodyPr rtlCol="0">
            <a:normAutofit fontScale="90000"/>
          </a:bodyPr>
          <a:lstStyle/>
          <a:p>
            <a:pPr eaLnBrk="1" fontAlgn="auto" hangingPunct="1">
              <a:spcAft>
                <a:spcPts val="0"/>
              </a:spcAft>
              <a:defRPr/>
            </a:pPr>
            <a:r>
              <a:rPr lang="en-US" smtClean="0">
                <a:latin typeface="VNI-Times" pitchFamily="2" charset="0"/>
              </a:rPr>
              <a:t/>
            </a:r>
            <a:br>
              <a:rPr lang="en-US" smtClean="0">
                <a:latin typeface="VNI-Times" pitchFamily="2" charset="0"/>
              </a:rPr>
            </a:br>
            <a:endParaRPr lang="en-US" smtClean="0">
              <a:solidFill>
                <a:srgbClr val="FFFF00"/>
              </a:solidFill>
              <a:latin typeface="VNI-Times" pitchFamily="2" charset="0"/>
            </a:endParaRPr>
          </a:p>
        </p:txBody>
      </p:sp>
      <p:sp>
        <p:nvSpPr>
          <p:cNvPr id="5124" name="Slide Number Placeholder 4"/>
          <p:cNvSpPr>
            <a:spLocks noGrp="1"/>
          </p:cNvSpPr>
          <p:nvPr>
            <p:ph type="sldNum" sz="quarter" idx="12"/>
          </p:nvPr>
        </p:nvSpPr>
        <p:spPr/>
        <p:txBody>
          <a:bodyPr/>
          <a:lstStyle/>
          <a:p>
            <a:pPr>
              <a:defRPr/>
            </a:pPr>
            <a:fld id="{B6F49659-DC1D-42E0-A4FC-F6AE4844EEA5}" type="slidenum">
              <a:rPr lang="en-US"/>
              <a:pPr>
                <a:defRPr/>
              </a:pPr>
              <a:t>2</a:t>
            </a:fld>
            <a:endParaRPr lang="en-US"/>
          </a:p>
        </p:txBody>
      </p:sp>
      <p:sp>
        <p:nvSpPr>
          <p:cNvPr id="288771" name="Rectangle 3"/>
          <p:cNvSpPr>
            <a:spLocks noGrp="1" noChangeArrowheads="1"/>
          </p:cNvSpPr>
          <p:nvPr>
            <p:ph type="body" idx="4294967295"/>
          </p:nvPr>
        </p:nvSpPr>
        <p:spPr>
          <a:xfrm>
            <a:off x="228600" y="1447800"/>
            <a:ext cx="8686800" cy="5410200"/>
          </a:xfrm>
        </p:spPr>
        <p:txBody>
          <a:bodyPr/>
          <a:lstStyle/>
          <a:p>
            <a:pPr marL="609600" indent="-609600" eaLnBrk="1" hangingPunct="1">
              <a:buFont typeface="Wingdings" pitchFamily="2" charset="2"/>
              <a:buChar char="ü"/>
            </a:pPr>
            <a:r>
              <a:rPr lang="en-US" sz="2800" smtClean="0">
                <a:latin typeface="VNI-Times" pitchFamily="2" charset="0"/>
              </a:rPr>
              <a:t>Thieát bò phaûi ñoàng boä ñeå ñaûm baûo naêng suaát cho daây chuyeàn coâng ngheä.</a:t>
            </a:r>
          </a:p>
          <a:p>
            <a:pPr marL="609600" indent="-609600" eaLnBrk="1" hangingPunct="1">
              <a:buFont typeface="Wingdings" pitchFamily="2" charset="2"/>
              <a:buChar char="ü"/>
            </a:pPr>
            <a:r>
              <a:rPr lang="en-US" sz="2800" smtClean="0">
                <a:latin typeface="VNI-Times" pitchFamily="2" charset="0"/>
              </a:rPr>
              <a:t>Caùc thieát bò phaûi coù khoaûng ñieàu chænh ñöôïc thoâng soá kæ thuaät ñeå daây chuyeàn coâng ngheä coù khaû naêng thích öùng khi caàn thay ñoåi nguyeân lieäu hay saûn phaåm.</a:t>
            </a:r>
          </a:p>
          <a:p>
            <a:pPr marL="609600" indent="-609600" eaLnBrk="1" hangingPunct="1">
              <a:buFont typeface="Wingdings" pitchFamily="2" charset="2"/>
              <a:buChar char="ü"/>
            </a:pPr>
            <a:r>
              <a:rPr lang="en-US" sz="2800" smtClean="0">
                <a:latin typeface="VNI-Times" pitchFamily="2" charset="0"/>
              </a:rPr>
              <a:t>Thieát bò phaûi deã thay theá vaø söõa chöõa. Khoâng choïn loaïi thieát bò khoâng thoâng duïng.</a:t>
            </a:r>
          </a:p>
          <a:p>
            <a:pPr marL="609600" indent="-609600" eaLnBrk="1" hangingPunct="1">
              <a:buFont typeface="Wingdings" pitchFamily="2" charset="2"/>
              <a:buChar char="ü"/>
            </a:pPr>
            <a:r>
              <a:rPr lang="en-US" sz="2800" smtClean="0">
                <a:latin typeface="VNI-Times" pitchFamily="2" charset="0"/>
              </a:rPr>
              <a:t>Thieát bò phaûi deã veä sinh vaø an toaøn.</a:t>
            </a:r>
          </a:p>
        </p:txBody>
      </p:sp>
      <p:sp>
        <p:nvSpPr>
          <p:cNvPr id="6149" name="Rectangle 4"/>
          <p:cNvSpPr>
            <a:spLocks noChangeArrowheads="1"/>
          </p:cNvSpPr>
          <p:nvPr/>
        </p:nvSpPr>
        <p:spPr bwMode="auto">
          <a:xfrm>
            <a:off x="914400" y="403225"/>
            <a:ext cx="7467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b="1">
                <a:latin typeface="VNI-Times" pitchFamily="2" charset="0"/>
              </a:rPr>
              <a:t>I. Yeâu caàu chung ñoái vôùi thieát bò: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288770"/>
                                        </p:tgtEl>
                                        <p:attrNameLst>
                                          <p:attrName>r</p:attrName>
                                        </p:attrNameLst>
                                      </p:cBhvr>
                                    </p:animRot>
                                  </p:childTnLst>
                                </p:cTn>
                              </p:par>
                            </p:childTnLst>
                          </p:cTn>
                        </p:par>
                        <p:par>
                          <p:cTn id="7" fill="hold" nodeType="afterGroup">
                            <p:stCondLst>
                              <p:cond delay="2000"/>
                            </p:stCondLst>
                            <p:childTnLst>
                              <p:par>
                                <p:cTn id="8" presetID="4" presetClass="entr" presetSubtype="16" fill="hold" grpId="0" nodeType="afterEffect">
                                  <p:stCondLst>
                                    <p:cond delay="0"/>
                                  </p:stCondLst>
                                  <p:childTnLst>
                                    <p:set>
                                      <p:cBhvr>
                                        <p:cTn id="9" dur="1" fill="hold">
                                          <p:stCondLst>
                                            <p:cond delay="0"/>
                                          </p:stCondLst>
                                        </p:cTn>
                                        <p:tgtEl>
                                          <p:spTgt spid="288771">
                                            <p:txEl>
                                              <p:pRg st="0" end="0"/>
                                            </p:txEl>
                                          </p:spTgt>
                                        </p:tgtEl>
                                        <p:attrNameLst>
                                          <p:attrName>style.visibility</p:attrName>
                                        </p:attrNameLst>
                                      </p:cBhvr>
                                      <p:to>
                                        <p:strVal val="visible"/>
                                      </p:to>
                                    </p:set>
                                    <p:animEffect transition="in" filter="box(in)">
                                      <p:cBhvr>
                                        <p:cTn id="10" dur="500"/>
                                        <p:tgtEl>
                                          <p:spTgt spid="288771">
                                            <p:txEl>
                                              <p:pRg st="0" end="0"/>
                                            </p:txEl>
                                          </p:spTgt>
                                        </p:tgtEl>
                                      </p:cBhvr>
                                    </p:animEffect>
                                  </p:childTnLst>
                                </p:cTn>
                              </p:par>
                            </p:childTnLst>
                          </p:cTn>
                        </p:par>
                        <p:par>
                          <p:cTn id="11" fill="hold" nodeType="afterGroup">
                            <p:stCondLst>
                              <p:cond delay="2500"/>
                            </p:stCondLst>
                            <p:childTnLst>
                              <p:par>
                                <p:cTn id="12" presetID="4" presetClass="entr" presetSubtype="16" fill="hold" grpId="0" nodeType="afterEffect">
                                  <p:stCondLst>
                                    <p:cond delay="0"/>
                                  </p:stCondLst>
                                  <p:childTnLst>
                                    <p:set>
                                      <p:cBhvr>
                                        <p:cTn id="13" dur="1" fill="hold">
                                          <p:stCondLst>
                                            <p:cond delay="0"/>
                                          </p:stCondLst>
                                        </p:cTn>
                                        <p:tgtEl>
                                          <p:spTgt spid="288771">
                                            <p:txEl>
                                              <p:pRg st="1" end="1"/>
                                            </p:txEl>
                                          </p:spTgt>
                                        </p:tgtEl>
                                        <p:attrNameLst>
                                          <p:attrName>style.visibility</p:attrName>
                                        </p:attrNameLst>
                                      </p:cBhvr>
                                      <p:to>
                                        <p:strVal val="visible"/>
                                      </p:to>
                                    </p:set>
                                    <p:animEffect transition="in" filter="box(in)">
                                      <p:cBhvr>
                                        <p:cTn id="14" dur="500"/>
                                        <p:tgtEl>
                                          <p:spTgt spid="288771">
                                            <p:txEl>
                                              <p:pRg st="1" end="1"/>
                                            </p:txEl>
                                          </p:spTgt>
                                        </p:tgtEl>
                                      </p:cBhvr>
                                    </p:animEffect>
                                  </p:childTnLst>
                                </p:cTn>
                              </p:par>
                            </p:childTnLst>
                          </p:cTn>
                        </p:par>
                        <p:par>
                          <p:cTn id="15" fill="hold" nodeType="afterGroup">
                            <p:stCondLst>
                              <p:cond delay="3000"/>
                            </p:stCondLst>
                            <p:childTnLst>
                              <p:par>
                                <p:cTn id="16" presetID="4" presetClass="entr" presetSubtype="16" fill="hold" grpId="0" nodeType="afterEffect">
                                  <p:stCondLst>
                                    <p:cond delay="0"/>
                                  </p:stCondLst>
                                  <p:childTnLst>
                                    <p:set>
                                      <p:cBhvr>
                                        <p:cTn id="17" dur="1" fill="hold">
                                          <p:stCondLst>
                                            <p:cond delay="0"/>
                                          </p:stCondLst>
                                        </p:cTn>
                                        <p:tgtEl>
                                          <p:spTgt spid="288771">
                                            <p:txEl>
                                              <p:pRg st="2" end="2"/>
                                            </p:txEl>
                                          </p:spTgt>
                                        </p:tgtEl>
                                        <p:attrNameLst>
                                          <p:attrName>style.visibility</p:attrName>
                                        </p:attrNameLst>
                                      </p:cBhvr>
                                      <p:to>
                                        <p:strVal val="visible"/>
                                      </p:to>
                                    </p:set>
                                    <p:animEffect transition="in" filter="box(in)">
                                      <p:cBhvr>
                                        <p:cTn id="18" dur="500"/>
                                        <p:tgtEl>
                                          <p:spTgt spid="288771">
                                            <p:txEl>
                                              <p:pRg st="2" end="2"/>
                                            </p:txEl>
                                          </p:spTgt>
                                        </p:tgtEl>
                                      </p:cBhvr>
                                    </p:animEffect>
                                  </p:childTnLst>
                                </p:cTn>
                              </p:par>
                            </p:childTnLst>
                          </p:cTn>
                        </p:par>
                        <p:par>
                          <p:cTn id="19" fill="hold" nodeType="afterGroup">
                            <p:stCondLst>
                              <p:cond delay="3500"/>
                            </p:stCondLst>
                            <p:childTnLst>
                              <p:par>
                                <p:cTn id="20" presetID="4" presetClass="entr" presetSubtype="16" fill="hold" grpId="0" nodeType="afterEffect">
                                  <p:stCondLst>
                                    <p:cond delay="0"/>
                                  </p:stCondLst>
                                  <p:childTnLst>
                                    <p:set>
                                      <p:cBhvr>
                                        <p:cTn id="21" dur="1" fill="hold">
                                          <p:stCondLst>
                                            <p:cond delay="0"/>
                                          </p:stCondLst>
                                        </p:cTn>
                                        <p:tgtEl>
                                          <p:spTgt spid="288771">
                                            <p:txEl>
                                              <p:pRg st="3" end="3"/>
                                            </p:txEl>
                                          </p:spTgt>
                                        </p:tgtEl>
                                        <p:attrNameLst>
                                          <p:attrName>style.visibility</p:attrName>
                                        </p:attrNameLst>
                                      </p:cBhvr>
                                      <p:to>
                                        <p:strVal val="visible"/>
                                      </p:to>
                                    </p:set>
                                    <p:animEffect transition="in" filter="box(in)">
                                      <p:cBhvr>
                                        <p:cTn id="22" dur="500"/>
                                        <p:tgtEl>
                                          <p:spTgt spid="288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0" grpId="0"/>
      <p:bldP spid="28877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914400" y="304800"/>
            <a:ext cx="8229600" cy="1431925"/>
          </a:xfrm>
        </p:spPr>
        <p:txBody>
          <a:bodyPr/>
          <a:lstStyle/>
          <a:p>
            <a:pPr marL="1619250" indent="-1619250" algn="l" eaLnBrk="1" hangingPunct="1"/>
            <a:r>
              <a:rPr lang="fr-FR" sz="3600" u="sng" smtClean="0">
                <a:latin typeface="VNI-Times" pitchFamily="2" charset="0"/>
              </a:rPr>
              <a:t>Thí duï</a:t>
            </a:r>
            <a:r>
              <a:rPr lang="fr-FR" sz="3600" smtClean="0">
                <a:latin typeface="VNI-Times" pitchFamily="2" charset="0"/>
              </a:rPr>
              <a:t>: Theùp hôïp kim: 1 X 18H9T: 1%             Croâm; 18% Ni; 8% Ti.</a:t>
            </a:r>
            <a:r>
              <a:rPr lang="en-US" sz="3600" smtClean="0">
                <a:latin typeface="VNI-Times" pitchFamily="2" charset="0"/>
              </a:rPr>
              <a:t/>
            </a:r>
            <a:br>
              <a:rPr lang="en-US" sz="3600" smtClean="0">
                <a:latin typeface="VNI-Times" pitchFamily="2" charset="0"/>
              </a:rPr>
            </a:br>
            <a:endParaRPr lang="en-US" sz="3600" smtClean="0">
              <a:latin typeface="VNI-Times" pitchFamily="2" charset="0"/>
            </a:endParaRPr>
          </a:p>
        </p:txBody>
      </p:sp>
      <p:sp>
        <p:nvSpPr>
          <p:cNvPr id="157699" name="Rectangle 3"/>
          <p:cNvSpPr>
            <a:spLocks noGrp="1" noChangeArrowheads="1"/>
          </p:cNvSpPr>
          <p:nvPr>
            <p:ph idx="1"/>
          </p:nvPr>
        </p:nvSpPr>
        <p:spPr/>
        <p:txBody>
          <a:bodyPr/>
          <a:lstStyle/>
          <a:p>
            <a:pPr eaLnBrk="1" hangingPunct="1">
              <a:buFont typeface="Wingdings" pitchFamily="2" charset="2"/>
              <a:buNone/>
            </a:pPr>
            <a:r>
              <a:rPr lang="en-US" sz="2800" b="1" smtClean="0">
                <a:latin typeface="VNI-Times" pitchFamily="2" charset="0"/>
              </a:rPr>
              <a:t>- Tính chaát: </a:t>
            </a:r>
          </a:p>
          <a:p>
            <a:pPr eaLnBrk="1" hangingPunct="1">
              <a:buFont typeface="Wingdings" pitchFamily="2" charset="2"/>
              <a:buNone/>
            </a:pPr>
            <a:r>
              <a:rPr lang="en-US" sz="2800" b="1" smtClean="0">
                <a:latin typeface="VNI-Times" pitchFamily="2" charset="0"/>
              </a:rPr>
              <a:t>	Coù khaû naêng laøm vieäc ôû to cao.</a:t>
            </a:r>
          </a:p>
          <a:p>
            <a:pPr eaLnBrk="1" hangingPunct="1">
              <a:buFont typeface="Wingdings" pitchFamily="2" charset="2"/>
              <a:buNone/>
            </a:pPr>
            <a:r>
              <a:rPr lang="en-US" sz="2800" b="1" smtClean="0">
                <a:latin typeface="VNI-Times" pitchFamily="2" charset="0"/>
              </a:rPr>
              <a:t>	Coù khaû naêng choáng aên moøn.</a:t>
            </a:r>
          </a:p>
          <a:p>
            <a:pPr eaLnBrk="1" hangingPunct="1">
              <a:buFont typeface="Wingdings" pitchFamily="2" charset="2"/>
              <a:buNone/>
            </a:pPr>
            <a:r>
              <a:rPr lang="en-US" sz="2800" b="1" smtClean="0">
                <a:latin typeface="VNI-Times" pitchFamily="2" charset="0"/>
              </a:rPr>
              <a:t>- ÖÙng duïng: </a:t>
            </a:r>
          </a:p>
          <a:p>
            <a:pPr eaLnBrk="1" hangingPunct="1">
              <a:buFont typeface="Wingdings" pitchFamily="2" charset="2"/>
              <a:buNone/>
            </a:pPr>
            <a:r>
              <a:rPr lang="en-US" sz="2800" b="1" smtClean="0">
                <a:latin typeface="VNI-Times" pitchFamily="2" charset="0"/>
              </a:rPr>
              <a:t>	Laøm caùc chi tieát trong thieát bò.</a:t>
            </a:r>
          </a:p>
          <a:p>
            <a:pPr eaLnBrk="1" hangingPunct="1">
              <a:buFont typeface="Wingdings" pitchFamily="2" charset="2"/>
              <a:buNone/>
            </a:pPr>
            <a:endParaRPr lang="en-US" sz="2400" b="1" smtClean="0"/>
          </a:p>
        </p:txBody>
      </p:sp>
      <p:sp>
        <p:nvSpPr>
          <p:cNvPr id="24580" name="Slide Number Placeholder 5"/>
          <p:cNvSpPr>
            <a:spLocks noGrp="1"/>
          </p:cNvSpPr>
          <p:nvPr>
            <p:ph type="sldNum" sz="quarter" idx="12"/>
          </p:nvPr>
        </p:nvSpPr>
        <p:spPr/>
        <p:txBody>
          <a:bodyPr/>
          <a:lstStyle/>
          <a:p>
            <a:pPr>
              <a:defRPr/>
            </a:pPr>
            <a:fld id="{432B812E-3580-456B-B79D-8CA4F845CEE3}" type="slidenum">
              <a:rPr lang="en-US"/>
              <a:pPr>
                <a:defRPr/>
              </a:pPr>
              <a:t>20</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7698"/>
                                        </p:tgtEl>
                                        <p:attrNameLst>
                                          <p:attrName>style.visibility</p:attrName>
                                        </p:attrNameLst>
                                      </p:cBhvr>
                                      <p:to>
                                        <p:strVal val="visible"/>
                                      </p:to>
                                    </p:set>
                                    <p:animEffect transition="in" filter="strips(downLeft)">
                                      <p:cBhvr>
                                        <p:cTn id="7" dur="2000"/>
                                        <p:tgtEl>
                                          <p:spTgt spid="1576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57699">
                                            <p:txEl>
                                              <p:pRg st="0" end="0"/>
                                            </p:txEl>
                                          </p:spTgt>
                                        </p:tgtEl>
                                        <p:attrNameLst>
                                          <p:attrName>style.visibility</p:attrName>
                                        </p:attrNameLst>
                                      </p:cBhvr>
                                      <p:to>
                                        <p:strVal val="visible"/>
                                      </p:to>
                                    </p:set>
                                    <p:animEffect transition="in" filter="strips(downLeft)">
                                      <p:cBhvr>
                                        <p:cTn id="12" dur="1000"/>
                                        <p:tgtEl>
                                          <p:spTgt spid="157699">
                                            <p:txEl>
                                              <p:pRg st="0" end="0"/>
                                            </p:txEl>
                                          </p:spTgt>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157699">
                                            <p:txEl>
                                              <p:pRg st="1" end="1"/>
                                            </p:txEl>
                                          </p:spTgt>
                                        </p:tgtEl>
                                        <p:attrNameLst>
                                          <p:attrName>style.visibility</p:attrName>
                                        </p:attrNameLst>
                                      </p:cBhvr>
                                      <p:to>
                                        <p:strVal val="visible"/>
                                      </p:to>
                                    </p:set>
                                    <p:animEffect transition="in" filter="fade">
                                      <p:cBhvr>
                                        <p:cTn id="16" dur="2000"/>
                                        <p:tgtEl>
                                          <p:spTgt spid="157699">
                                            <p:txEl>
                                              <p:pRg st="1" end="1"/>
                                            </p:txEl>
                                          </p:spTgt>
                                        </p:tgtEl>
                                      </p:cBhvr>
                                    </p:animEffect>
                                  </p:childTnLst>
                                </p:cTn>
                              </p:par>
                            </p:childTnLst>
                          </p:cTn>
                        </p:par>
                        <p:par>
                          <p:cTn id="17" fill="hold" nodeType="afterGroup">
                            <p:stCondLst>
                              <p:cond delay="3000"/>
                            </p:stCondLst>
                            <p:childTnLst>
                              <p:par>
                                <p:cTn id="18" presetID="10" presetClass="entr" presetSubtype="0" fill="hold" nodeType="afterEffect">
                                  <p:stCondLst>
                                    <p:cond delay="0"/>
                                  </p:stCondLst>
                                  <p:childTnLst>
                                    <p:set>
                                      <p:cBhvr>
                                        <p:cTn id="19" dur="1" fill="hold">
                                          <p:stCondLst>
                                            <p:cond delay="0"/>
                                          </p:stCondLst>
                                        </p:cTn>
                                        <p:tgtEl>
                                          <p:spTgt spid="157699">
                                            <p:txEl>
                                              <p:pRg st="2" end="2"/>
                                            </p:txEl>
                                          </p:spTgt>
                                        </p:tgtEl>
                                        <p:attrNameLst>
                                          <p:attrName>style.visibility</p:attrName>
                                        </p:attrNameLst>
                                      </p:cBhvr>
                                      <p:to>
                                        <p:strVal val="visible"/>
                                      </p:to>
                                    </p:set>
                                    <p:animEffect transition="in" filter="fade">
                                      <p:cBhvr>
                                        <p:cTn id="20" dur="2000"/>
                                        <p:tgtEl>
                                          <p:spTgt spid="157699">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8" presetClass="entr" presetSubtype="12" fill="hold" nodeType="clickEffect">
                                  <p:stCondLst>
                                    <p:cond delay="0"/>
                                  </p:stCondLst>
                                  <p:childTnLst>
                                    <p:set>
                                      <p:cBhvr>
                                        <p:cTn id="24" dur="1" fill="hold">
                                          <p:stCondLst>
                                            <p:cond delay="0"/>
                                          </p:stCondLst>
                                        </p:cTn>
                                        <p:tgtEl>
                                          <p:spTgt spid="157699">
                                            <p:txEl>
                                              <p:pRg st="3" end="3"/>
                                            </p:txEl>
                                          </p:spTgt>
                                        </p:tgtEl>
                                        <p:attrNameLst>
                                          <p:attrName>style.visibility</p:attrName>
                                        </p:attrNameLst>
                                      </p:cBhvr>
                                      <p:to>
                                        <p:strVal val="visible"/>
                                      </p:to>
                                    </p:set>
                                    <p:animEffect transition="in" filter="strips(downLeft)">
                                      <p:cBhvr>
                                        <p:cTn id="25" dur="500"/>
                                        <p:tgtEl>
                                          <p:spTgt spid="157699">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57699">
                                            <p:txEl>
                                              <p:pRg st="4" end="4"/>
                                            </p:txEl>
                                          </p:spTgt>
                                        </p:tgtEl>
                                        <p:attrNameLst>
                                          <p:attrName>style.visibility</p:attrName>
                                        </p:attrNameLst>
                                      </p:cBhvr>
                                      <p:to>
                                        <p:strVal val="visible"/>
                                      </p:to>
                                    </p:set>
                                    <p:animEffect transition="in" filter="fade">
                                      <p:cBhvr>
                                        <p:cTn id="30" dur="2000"/>
                                        <p:tgtEl>
                                          <p:spTgt spid="157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0" y="0"/>
            <a:ext cx="8839200" cy="6172200"/>
          </a:xfrm>
        </p:spPr>
        <p:txBody>
          <a:bodyPr/>
          <a:lstStyle/>
          <a:p>
            <a:pPr marL="723900" indent="-723900" eaLnBrk="1" hangingPunct="1">
              <a:lnSpc>
                <a:spcPct val="90000"/>
              </a:lnSpc>
              <a:buSzPct val="80000"/>
              <a:buFont typeface="Wingdings" pitchFamily="2" charset="2"/>
              <a:buChar char="v"/>
            </a:pPr>
            <a:endParaRPr lang="fr-FR" sz="3600" b="1" u="sng" smtClean="0">
              <a:latin typeface="VNI-Times" pitchFamily="2" charset="0"/>
            </a:endParaRPr>
          </a:p>
          <a:p>
            <a:pPr marL="723900" indent="-723900" eaLnBrk="1" hangingPunct="1">
              <a:lnSpc>
                <a:spcPct val="90000"/>
              </a:lnSpc>
              <a:buSzPct val="80000"/>
              <a:buFont typeface="Wingdings" pitchFamily="2" charset="2"/>
              <a:buChar char="v"/>
            </a:pPr>
            <a:r>
              <a:rPr lang="fr-FR" sz="3600" b="1" u="sng" smtClean="0">
                <a:latin typeface="VNI-Times" pitchFamily="2" charset="0"/>
              </a:rPr>
              <a:t>Ni vaø hôïp kim cuûa Ni</a:t>
            </a:r>
            <a:r>
              <a:rPr lang="fr-FR" sz="3600" b="1" smtClean="0">
                <a:latin typeface="VNI-Times" pitchFamily="2" charset="0"/>
              </a:rPr>
              <a:t>:</a:t>
            </a:r>
          </a:p>
          <a:p>
            <a:pPr marL="723900" indent="-723900" eaLnBrk="1" hangingPunct="1">
              <a:lnSpc>
                <a:spcPct val="90000"/>
              </a:lnSpc>
              <a:buSzPct val="80000"/>
              <a:buFont typeface="Wingdings" pitchFamily="2" charset="2"/>
              <a:buNone/>
            </a:pPr>
            <a:endParaRPr lang="fr-FR" sz="3600" b="1" smtClean="0">
              <a:latin typeface="VNI-Times" pitchFamily="2" charset="0"/>
            </a:endParaRPr>
          </a:p>
          <a:p>
            <a:pPr marL="723900" indent="-723900" eaLnBrk="1" hangingPunct="1">
              <a:lnSpc>
                <a:spcPct val="90000"/>
              </a:lnSpc>
              <a:buFont typeface="Wingdings" pitchFamily="2" charset="2"/>
              <a:buNone/>
            </a:pPr>
            <a:r>
              <a:rPr lang="fr-FR" sz="2800" b="1" smtClean="0">
                <a:latin typeface="VNI-Times" pitchFamily="2" charset="0"/>
              </a:rPr>
              <a:t>	</a:t>
            </a:r>
            <a:r>
              <a:rPr lang="fr-FR" sz="2800" smtClean="0">
                <a:latin typeface="VNI-Times" pitchFamily="2" charset="0"/>
              </a:rPr>
              <a:t>Tính chaát:  </a:t>
            </a:r>
          </a:p>
          <a:p>
            <a:pPr marL="723900" indent="-723900" eaLnBrk="1" hangingPunct="1">
              <a:lnSpc>
                <a:spcPct val="90000"/>
              </a:lnSpc>
              <a:buFont typeface="Wingdings" pitchFamily="2" charset="2"/>
              <a:buNone/>
            </a:pPr>
            <a:r>
              <a:rPr lang="fr-FR" sz="2800" smtClean="0">
                <a:latin typeface="VNI-Times" pitchFamily="2" charset="0"/>
              </a:rPr>
              <a:t>	 - </a:t>
            </a:r>
            <a:r>
              <a:rPr lang="fr-FR" smtClean="0">
                <a:latin typeface="VNI-Times" pitchFamily="2" charset="0"/>
              </a:rPr>
              <a:t>Coù cô tính toát, deã gia coâng, coù khaû naêng  choáng aên moøn hoùa hoïc cao nhaát laø ôû nhieät ñoä cao.</a:t>
            </a:r>
          </a:p>
          <a:p>
            <a:pPr marL="723900" indent="-723900" eaLnBrk="1" hangingPunct="1">
              <a:lnSpc>
                <a:spcPct val="90000"/>
              </a:lnSpc>
              <a:buFont typeface="Wingdings" pitchFamily="2" charset="2"/>
              <a:buNone/>
            </a:pPr>
            <a:endParaRPr lang="fr-FR" smtClean="0">
              <a:latin typeface="VNI-Times" pitchFamily="2" charset="0"/>
            </a:endParaRPr>
          </a:p>
          <a:p>
            <a:pPr marL="723900" indent="-723900" eaLnBrk="1" hangingPunct="1">
              <a:lnSpc>
                <a:spcPct val="90000"/>
              </a:lnSpc>
              <a:buFont typeface="Wingdings" pitchFamily="2" charset="2"/>
              <a:buNone/>
            </a:pPr>
            <a:r>
              <a:rPr lang="fr-FR" smtClean="0">
                <a:latin typeface="VNI-Times" pitchFamily="2" charset="0"/>
              </a:rPr>
              <a:t>	-  Ít söû duïng ôû daïng nguyeân chaát vì ñaét 		  tieàn.</a:t>
            </a:r>
          </a:p>
        </p:txBody>
      </p:sp>
      <p:sp>
        <p:nvSpPr>
          <p:cNvPr id="25604" name="Slide Number Placeholder 5"/>
          <p:cNvSpPr>
            <a:spLocks noGrp="1"/>
          </p:cNvSpPr>
          <p:nvPr>
            <p:ph type="sldNum" sz="quarter" idx="12"/>
          </p:nvPr>
        </p:nvSpPr>
        <p:spPr/>
        <p:txBody>
          <a:bodyPr/>
          <a:lstStyle/>
          <a:p>
            <a:pPr>
              <a:defRPr/>
            </a:pPr>
            <a:fld id="{C5E9D66A-BE7E-4BD4-AA49-B9695741BC9D}" type="slidenum">
              <a:rPr lang="en-US"/>
              <a:pPr>
                <a:defRPr/>
              </a:pPr>
              <a:t>21</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strips(downLeft)">
                                      <p:cBhvr>
                                        <p:cTn id="7" dur="500"/>
                                        <p:tgtEl>
                                          <p:spTgt spid="39939">
                                            <p:txEl>
                                              <p:pRg st="1" end="1"/>
                                            </p:txEl>
                                          </p:spTgt>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39939">
                                            <p:txEl>
                                              <p:pRg st="3" end="3"/>
                                            </p:txEl>
                                          </p:spTgt>
                                        </p:tgtEl>
                                        <p:attrNameLst>
                                          <p:attrName>style.visibility</p:attrName>
                                        </p:attrNameLst>
                                      </p:cBhvr>
                                      <p:to>
                                        <p:strVal val="visible"/>
                                      </p:to>
                                    </p:set>
                                    <p:anim calcmode="lin" valueType="num">
                                      <p:cBhvr additive="base">
                                        <p:cTn id="11" dur="30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12" dur="3000" fill="hold"/>
                                        <p:tgtEl>
                                          <p:spTgt spid="39939">
                                            <p:txEl>
                                              <p:pRg st="3" end="3"/>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3500"/>
                            </p:stCondLst>
                            <p:childTnLst>
                              <p:par>
                                <p:cTn id="14" presetID="2" presetClass="entr" presetSubtype="4" fill="hold" nodeType="afterEffect">
                                  <p:stCondLst>
                                    <p:cond delay="0"/>
                                  </p:stCondLst>
                                  <p:childTnLst>
                                    <p:set>
                                      <p:cBhvr>
                                        <p:cTn id="15" dur="1" fill="hold">
                                          <p:stCondLst>
                                            <p:cond delay="0"/>
                                          </p:stCondLst>
                                        </p:cTn>
                                        <p:tgtEl>
                                          <p:spTgt spid="39939">
                                            <p:txEl>
                                              <p:pRg st="4" end="4"/>
                                            </p:txEl>
                                          </p:spTgt>
                                        </p:tgtEl>
                                        <p:attrNameLst>
                                          <p:attrName>style.visibility</p:attrName>
                                        </p:attrNameLst>
                                      </p:cBhvr>
                                      <p:to>
                                        <p:strVal val="visible"/>
                                      </p:to>
                                    </p:set>
                                    <p:anim calcmode="lin" valueType="num">
                                      <p:cBhvr additive="base">
                                        <p:cTn id="16" dur="20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39939">
                                            <p:txEl>
                                              <p:pRg st="4" end="4"/>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9939">
                                            <p:txEl>
                                              <p:pRg st="6" end="6"/>
                                            </p:txEl>
                                          </p:spTgt>
                                        </p:tgtEl>
                                        <p:attrNameLst>
                                          <p:attrName>style.visibility</p:attrName>
                                        </p:attrNameLst>
                                      </p:cBhvr>
                                      <p:to>
                                        <p:strVal val="visible"/>
                                      </p:to>
                                    </p:set>
                                    <p:anim calcmode="lin" valueType="num">
                                      <p:cBhvr additive="base">
                                        <p:cTn id="20" dur="3000" fill="hold"/>
                                        <p:tgtEl>
                                          <p:spTgt spid="39939">
                                            <p:txEl>
                                              <p:pRg st="6" end="6"/>
                                            </p:txEl>
                                          </p:spTgt>
                                        </p:tgtEl>
                                        <p:attrNameLst>
                                          <p:attrName>ppt_x</p:attrName>
                                        </p:attrNameLst>
                                      </p:cBhvr>
                                      <p:tavLst>
                                        <p:tav tm="0">
                                          <p:val>
                                            <p:strVal val="#ppt_x"/>
                                          </p:val>
                                        </p:tav>
                                        <p:tav tm="100000">
                                          <p:val>
                                            <p:strVal val="#ppt_x"/>
                                          </p:val>
                                        </p:tav>
                                      </p:tavLst>
                                    </p:anim>
                                    <p:anim calcmode="lin" valueType="num">
                                      <p:cBhvr additive="base">
                                        <p:cTn id="21" dur="3000" fill="hold"/>
                                        <p:tgtEl>
                                          <p:spTgt spid="3993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Slide Number Placeholder 5"/>
          <p:cNvSpPr>
            <a:spLocks noGrp="1"/>
          </p:cNvSpPr>
          <p:nvPr>
            <p:ph type="sldNum" sz="quarter" idx="12"/>
          </p:nvPr>
        </p:nvSpPr>
        <p:spPr/>
        <p:txBody>
          <a:bodyPr/>
          <a:lstStyle/>
          <a:p>
            <a:pPr>
              <a:defRPr/>
            </a:pPr>
            <a:fld id="{8D1967F6-30BD-4B7B-B1EF-93987B3FDA4F}" type="slidenum">
              <a:rPr lang="en-US"/>
              <a:pPr>
                <a:defRPr/>
              </a:pPr>
              <a:t>22</a:t>
            </a:fld>
            <a:endParaRPr lang="en-US"/>
          </a:p>
        </p:txBody>
      </p:sp>
      <p:sp>
        <p:nvSpPr>
          <p:cNvPr id="159748" name="Rectangle 4"/>
          <p:cNvSpPr>
            <a:spLocks noChangeArrowheads="1"/>
          </p:cNvSpPr>
          <p:nvPr/>
        </p:nvSpPr>
        <p:spPr bwMode="auto">
          <a:xfrm>
            <a:off x="533400" y="838200"/>
            <a:ext cx="81534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6700" indent="-266700" algn="just">
              <a:buFontTx/>
              <a:buChar char="-"/>
            </a:pPr>
            <a:r>
              <a:rPr lang="fr-FR" sz="2800" b="1">
                <a:latin typeface="VNI-Times" pitchFamily="2" charset="0"/>
              </a:rPr>
              <a:t>Hôïp kim Inconel </a:t>
            </a:r>
            <a:r>
              <a:rPr lang="fr-FR" sz="2800">
                <a:latin typeface="VNI-Times" pitchFamily="2" charset="0"/>
              </a:rPr>
              <a:t>(Hôïp kim Ni: Fe: Cr = 76:7:15). Hoaït ñoäng toát ôû nhieät ñoä cao.</a:t>
            </a:r>
          </a:p>
          <a:p>
            <a:pPr marL="266700" indent="-266700" algn="just">
              <a:buFontTx/>
              <a:buChar char="-"/>
            </a:pPr>
            <a:endParaRPr lang="fr-FR" sz="2800">
              <a:latin typeface="VNI-Times" pitchFamily="2" charset="0"/>
            </a:endParaRPr>
          </a:p>
          <a:p>
            <a:pPr marL="266700" indent="-266700" algn="just">
              <a:buFontTx/>
              <a:buChar char="-"/>
            </a:pPr>
            <a:r>
              <a:rPr lang="fr-FR" sz="2800" b="1">
                <a:latin typeface="VNI-Times" pitchFamily="2" charset="0"/>
              </a:rPr>
              <a:t>Hôïp kim Monel </a:t>
            </a:r>
            <a:r>
              <a:rPr lang="fr-FR" sz="2800">
                <a:latin typeface="VNI-Times" pitchFamily="2" charset="0"/>
              </a:rPr>
              <a:t>( Hôïp kim Ni – Cu Tæ leä 2:1):   coù cô tính toát, truyeàn nhieät toát, hoaït ñoäng toát ôû moâi tröôøng coù chöùa Cl ‑ vaø ôû t</a:t>
            </a:r>
            <a:r>
              <a:rPr lang="fr-FR" sz="2800" baseline="30000">
                <a:latin typeface="VNI-Times" pitchFamily="2" charset="0"/>
              </a:rPr>
              <a:t>0</a:t>
            </a:r>
            <a:r>
              <a:rPr lang="fr-FR" sz="2800">
                <a:latin typeface="VNI-Times" pitchFamily="2" charset="0"/>
              </a:rPr>
              <a:t> &lt; 500</a:t>
            </a:r>
            <a:r>
              <a:rPr lang="fr-FR" sz="2800" baseline="30000">
                <a:latin typeface="VNI-Times" pitchFamily="2" charset="0"/>
              </a:rPr>
              <a:t>0</a:t>
            </a:r>
            <a:r>
              <a:rPr lang="fr-FR" sz="2800">
                <a:latin typeface="VNI-Times" pitchFamily="2" charset="0"/>
              </a:rPr>
              <a:t>C.</a:t>
            </a:r>
          </a:p>
          <a:p>
            <a:pPr marL="266700" indent="-266700" algn="just"/>
            <a:r>
              <a:rPr lang="es-ES" sz="2800">
                <a:latin typeface="VNI-Times" pitchFamily="2" charset="0"/>
              </a:rPr>
              <a:t>- </a:t>
            </a:r>
            <a:r>
              <a:rPr lang="es-ES" sz="2800" b="1">
                <a:latin typeface="VNI-Times" pitchFamily="2" charset="0"/>
              </a:rPr>
              <a:t>Hôïp kim Hastelloys </a:t>
            </a:r>
            <a:r>
              <a:rPr lang="es-ES" sz="2800">
                <a:latin typeface="VNI-Times" pitchFamily="2" charset="0"/>
              </a:rPr>
              <a:t>(Ni – Cr – Mo – Fe).</a:t>
            </a:r>
          </a:p>
          <a:p>
            <a:pPr marL="266700" indent="-266700" algn="just"/>
            <a:r>
              <a:rPr lang="es-ES" sz="2800">
                <a:latin typeface="VNI-Times" pitchFamily="2" charset="0"/>
              </a:rPr>
              <a:t>	+ Hastelloys B (Ni:Mo:Fe = 65:25:6).</a:t>
            </a:r>
          </a:p>
          <a:p>
            <a:pPr marL="266700" indent="-266700" algn="just"/>
            <a:r>
              <a:rPr lang="es-ES" sz="2800">
                <a:latin typeface="VNI-Times" pitchFamily="2" charset="0"/>
              </a:rPr>
              <a:t>	+ Hastelloys C (Ni:Mo:Cr:Fe = 54:17:15:5).</a:t>
            </a:r>
          </a:p>
          <a:p>
            <a:pPr marL="266700" indent="-266700" algn="just"/>
            <a:r>
              <a:rPr lang="en-US" sz="2800">
                <a:latin typeface="VNI-Times" pitchFamily="2" charset="0"/>
              </a:rPr>
              <a:t>	Coù khaû naêng choáng aên moøn ñoái vôùi caùc acid voâ cô (tröø HCl).</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59748">
                                            <p:txEl>
                                              <p:pRg st="0" end="0"/>
                                            </p:txEl>
                                          </p:spTgt>
                                        </p:tgtEl>
                                        <p:attrNameLst>
                                          <p:attrName>style.visibility</p:attrName>
                                        </p:attrNameLst>
                                      </p:cBhvr>
                                      <p:to>
                                        <p:strVal val="visible"/>
                                      </p:to>
                                    </p:set>
                                    <p:animEffect transition="in" filter="strips(downLeft)">
                                      <p:cBhvr>
                                        <p:cTn id="7" dur="2000"/>
                                        <p:tgtEl>
                                          <p:spTgt spid="1597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59748">
                                            <p:txEl>
                                              <p:pRg st="2" end="2"/>
                                            </p:txEl>
                                          </p:spTgt>
                                        </p:tgtEl>
                                        <p:attrNameLst>
                                          <p:attrName>style.visibility</p:attrName>
                                        </p:attrNameLst>
                                      </p:cBhvr>
                                      <p:to>
                                        <p:strVal val="visible"/>
                                      </p:to>
                                    </p:set>
                                    <p:animEffect transition="in" filter="strips(downLeft)">
                                      <p:cBhvr>
                                        <p:cTn id="12" dur="2000"/>
                                        <p:tgtEl>
                                          <p:spTgt spid="159748">
                                            <p:txEl>
                                              <p:pRg st="2" end="2"/>
                                            </p:txEl>
                                          </p:spTgt>
                                        </p:tgtEl>
                                      </p:cBhvr>
                                    </p:animEffect>
                                  </p:childTnLst>
                                </p:cTn>
                              </p:par>
                            </p:childTnLst>
                          </p:cTn>
                        </p:par>
                        <p:par>
                          <p:cTn id="13" fill="hold" nodeType="afterGroup">
                            <p:stCondLst>
                              <p:cond delay="2000"/>
                            </p:stCondLst>
                            <p:childTnLst>
                              <p:par>
                                <p:cTn id="14" presetID="18" presetClass="entr" presetSubtype="12" fill="hold" nodeType="afterEffect">
                                  <p:stCondLst>
                                    <p:cond delay="0"/>
                                  </p:stCondLst>
                                  <p:childTnLst>
                                    <p:set>
                                      <p:cBhvr>
                                        <p:cTn id="15" dur="1" fill="hold">
                                          <p:stCondLst>
                                            <p:cond delay="0"/>
                                          </p:stCondLst>
                                        </p:cTn>
                                        <p:tgtEl>
                                          <p:spTgt spid="159748">
                                            <p:txEl>
                                              <p:pRg st="3" end="3"/>
                                            </p:txEl>
                                          </p:spTgt>
                                        </p:tgtEl>
                                        <p:attrNameLst>
                                          <p:attrName>style.visibility</p:attrName>
                                        </p:attrNameLst>
                                      </p:cBhvr>
                                      <p:to>
                                        <p:strVal val="visible"/>
                                      </p:to>
                                    </p:set>
                                    <p:animEffect transition="in" filter="strips(downLeft)">
                                      <p:cBhvr>
                                        <p:cTn id="16" dur="500"/>
                                        <p:tgtEl>
                                          <p:spTgt spid="159748">
                                            <p:txEl>
                                              <p:pRg st="3" end="3"/>
                                            </p:txEl>
                                          </p:spTgt>
                                        </p:tgtEl>
                                      </p:cBhvr>
                                    </p:animEffect>
                                  </p:childTnLst>
                                </p:cTn>
                              </p:par>
                            </p:childTnLst>
                          </p:cTn>
                        </p:par>
                        <p:par>
                          <p:cTn id="17" fill="hold" nodeType="afterGroup">
                            <p:stCondLst>
                              <p:cond delay="2500"/>
                            </p:stCondLst>
                            <p:childTnLst>
                              <p:par>
                                <p:cTn id="18" presetID="18" presetClass="entr" presetSubtype="12" fill="hold" nodeType="afterEffect">
                                  <p:stCondLst>
                                    <p:cond delay="0"/>
                                  </p:stCondLst>
                                  <p:childTnLst>
                                    <p:set>
                                      <p:cBhvr>
                                        <p:cTn id="19" dur="1" fill="hold">
                                          <p:stCondLst>
                                            <p:cond delay="0"/>
                                          </p:stCondLst>
                                        </p:cTn>
                                        <p:tgtEl>
                                          <p:spTgt spid="159748">
                                            <p:txEl>
                                              <p:pRg st="4" end="4"/>
                                            </p:txEl>
                                          </p:spTgt>
                                        </p:tgtEl>
                                        <p:attrNameLst>
                                          <p:attrName>style.visibility</p:attrName>
                                        </p:attrNameLst>
                                      </p:cBhvr>
                                      <p:to>
                                        <p:strVal val="visible"/>
                                      </p:to>
                                    </p:set>
                                    <p:animEffect transition="in" filter="strips(downLeft)">
                                      <p:cBhvr>
                                        <p:cTn id="20" dur="500"/>
                                        <p:tgtEl>
                                          <p:spTgt spid="159748">
                                            <p:txEl>
                                              <p:pRg st="4" end="4"/>
                                            </p:txEl>
                                          </p:spTgt>
                                        </p:tgtEl>
                                      </p:cBhvr>
                                    </p:animEffect>
                                  </p:childTnLst>
                                </p:cTn>
                              </p:par>
                            </p:childTnLst>
                          </p:cTn>
                        </p:par>
                        <p:par>
                          <p:cTn id="21" fill="hold" nodeType="afterGroup">
                            <p:stCondLst>
                              <p:cond delay="3000"/>
                            </p:stCondLst>
                            <p:childTnLst>
                              <p:par>
                                <p:cTn id="22" presetID="18" presetClass="entr" presetSubtype="12" fill="hold" nodeType="afterEffect">
                                  <p:stCondLst>
                                    <p:cond delay="0"/>
                                  </p:stCondLst>
                                  <p:childTnLst>
                                    <p:set>
                                      <p:cBhvr>
                                        <p:cTn id="23" dur="1" fill="hold">
                                          <p:stCondLst>
                                            <p:cond delay="0"/>
                                          </p:stCondLst>
                                        </p:cTn>
                                        <p:tgtEl>
                                          <p:spTgt spid="159748">
                                            <p:txEl>
                                              <p:pRg st="5" end="5"/>
                                            </p:txEl>
                                          </p:spTgt>
                                        </p:tgtEl>
                                        <p:attrNameLst>
                                          <p:attrName>style.visibility</p:attrName>
                                        </p:attrNameLst>
                                      </p:cBhvr>
                                      <p:to>
                                        <p:strVal val="visible"/>
                                      </p:to>
                                    </p:set>
                                    <p:animEffect transition="in" filter="strips(downLeft)">
                                      <p:cBhvr>
                                        <p:cTn id="24" dur="500"/>
                                        <p:tgtEl>
                                          <p:spTgt spid="159748">
                                            <p:txEl>
                                              <p:pRg st="5" end="5"/>
                                            </p:txEl>
                                          </p:spTgt>
                                        </p:tgtEl>
                                      </p:cBhvr>
                                    </p:animEffect>
                                  </p:childTnLst>
                                </p:cTn>
                              </p:par>
                            </p:childTnLst>
                          </p:cTn>
                        </p:par>
                        <p:par>
                          <p:cTn id="25" fill="hold" nodeType="afterGroup">
                            <p:stCondLst>
                              <p:cond delay="3500"/>
                            </p:stCondLst>
                            <p:childTnLst>
                              <p:par>
                                <p:cTn id="26" presetID="18" presetClass="entr" presetSubtype="12" fill="hold" nodeType="afterEffect">
                                  <p:stCondLst>
                                    <p:cond delay="0"/>
                                  </p:stCondLst>
                                  <p:childTnLst>
                                    <p:set>
                                      <p:cBhvr>
                                        <p:cTn id="27" dur="1" fill="hold">
                                          <p:stCondLst>
                                            <p:cond delay="0"/>
                                          </p:stCondLst>
                                        </p:cTn>
                                        <p:tgtEl>
                                          <p:spTgt spid="159748">
                                            <p:txEl>
                                              <p:pRg st="6" end="6"/>
                                            </p:txEl>
                                          </p:spTgt>
                                        </p:tgtEl>
                                        <p:attrNameLst>
                                          <p:attrName>style.visibility</p:attrName>
                                        </p:attrNameLst>
                                      </p:cBhvr>
                                      <p:to>
                                        <p:strVal val="visible"/>
                                      </p:to>
                                    </p:set>
                                    <p:animEffect transition="in" filter="strips(downLeft)">
                                      <p:cBhvr>
                                        <p:cTn id="28" dur="500"/>
                                        <p:tgtEl>
                                          <p:spTgt spid="15974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533400" y="304800"/>
            <a:ext cx="8382000" cy="6172200"/>
          </a:xfrm>
        </p:spPr>
        <p:txBody>
          <a:bodyPr/>
          <a:lstStyle/>
          <a:p>
            <a:pPr eaLnBrk="1" hangingPunct="1">
              <a:buSzPct val="80000"/>
              <a:buFont typeface="Wingdings" pitchFamily="2" charset="2"/>
              <a:buChar char="v"/>
            </a:pPr>
            <a:r>
              <a:rPr lang="en-US" sz="2800" b="1" u="sng" smtClean="0">
                <a:latin typeface="VNI-Times" pitchFamily="2" charset="0"/>
              </a:rPr>
              <a:t>Cu vaø hôïp kim ñoàng</a:t>
            </a:r>
            <a:r>
              <a:rPr lang="en-US" sz="2800" b="1" smtClean="0">
                <a:latin typeface="VNI-Times" pitchFamily="2" charset="0"/>
              </a:rPr>
              <a:t>:</a:t>
            </a:r>
          </a:p>
          <a:p>
            <a:pPr eaLnBrk="1" hangingPunct="1">
              <a:buFont typeface="Wingdings" pitchFamily="2" charset="2"/>
              <a:buNone/>
            </a:pPr>
            <a:r>
              <a:rPr lang="en-US" sz="2800" smtClean="0">
                <a:latin typeface="VNI-Times" pitchFamily="2" charset="0"/>
              </a:rPr>
              <a:t>	</a:t>
            </a:r>
            <a:r>
              <a:rPr lang="en-US" sz="2800" u="sng" smtClean="0">
                <a:latin typeface="VNI-Times" pitchFamily="2" charset="0"/>
              </a:rPr>
              <a:t>Tính chaát</a:t>
            </a:r>
            <a:r>
              <a:rPr lang="en-US" sz="2800" smtClean="0">
                <a:latin typeface="VNI-Times" pitchFamily="2" charset="0"/>
              </a:rPr>
              <a:t>: meàm, deã gia coâng, daãn nhieät toát. Deã bò aên moøn trong moâi tröôøng acid, ñaëc bieät laø moâi tröôøng coù chöùa Cl.</a:t>
            </a:r>
          </a:p>
          <a:p>
            <a:pPr eaLnBrk="1" hangingPunct="1">
              <a:buFont typeface="Wingdings" pitchFamily="2" charset="2"/>
              <a:buNone/>
            </a:pPr>
            <a:r>
              <a:rPr lang="en-US" sz="2800" smtClean="0">
                <a:latin typeface="VNI-Times" pitchFamily="2" charset="0"/>
              </a:rPr>
              <a:t>			  Thuï ñoäng ôû nhieät ñoä thaáp.</a:t>
            </a:r>
          </a:p>
          <a:p>
            <a:pPr eaLnBrk="1" hangingPunct="1">
              <a:buFont typeface="Wingdings" pitchFamily="2" charset="2"/>
              <a:buNone/>
            </a:pPr>
            <a:r>
              <a:rPr lang="en-US" sz="2800" smtClean="0">
                <a:latin typeface="VNI-Times" pitchFamily="2" charset="0"/>
              </a:rPr>
              <a:t>	</a:t>
            </a:r>
            <a:r>
              <a:rPr lang="en-US" sz="2800" u="sng" smtClean="0">
                <a:latin typeface="VNI-Times" pitchFamily="2" charset="0"/>
              </a:rPr>
              <a:t>ÖÙng duïng</a:t>
            </a:r>
            <a:r>
              <a:rPr lang="en-US" sz="2800" smtClean="0">
                <a:latin typeface="VNI-Times" pitchFamily="2" charset="0"/>
              </a:rPr>
              <a:t>: Laøm caùc thieát bò truyeàn nhieät, van, 			    ñöôøng oáng.</a:t>
            </a:r>
          </a:p>
          <a:p>
            <a:pPr eaLnBrk="1" hangingPunct="1">
              <a:buFont typeface="Wingdings" pitchFamily="2" charset="2"/>
              <a:buNone/>
            </a:pPr>
            <a:r>
              <a:rPr lang="en-US" sz="2800" smtClean="0">
                <a:latin typeface="VNI-Times" pitchFamily="2" charset="0"/>
              </a:rPr>
              <a:t>	Ñeå taêng ñoä cöùng vaø deã gia coâng thöôøng söû duïng caùc loaïi hôïp kim:</a:t>
            </a:r>
          </a:p>
          <a:p>
            <a:pPr lvl="1" eaLnBrk="1" hangingPunct="1">
              <a:buSzPct val="80000"/>
              <a:buFont typeface="Symbol" pitchFamily="18" charset="2"/>
              <a:buChar char="-"/>
            </a:pPr>
            <a:r>
              <a:rPr lang="en-US" sz="2400" smtClean="0">
                <a:latin typeface="VNI-Times" pitchFamily="2" charset="0"/>
              </a:rPr>
              <a:t>Ñoàng thau (Cu – Zn).</a:t>
            </a:r>
          </a:p>
          <a:p>
            <a:pPr lvl="1" eaLnBrk="1" hangingPunct="1">
              <a:buSzPct val="80000"/>
              <a:buFont typeface="Symbol" pitchFamily="18" charset="2"/>
              <a:buChar char="-"/>
            </a:pPr>
            <a:r>
              <a:rPr lang="en-US" sz="2400" smtClean="0">
                <a:latin typeface="VNI-Times" pitchFamily="2" charset="0"/>
              </a:rPr>
              <a:t>Ñoàng thieác (Cu – Sn).</a:t>
            </a:r>
          </a:p>
          <a:p>
            <a:pPr lvl="1" eaLnBrk="1" hangingPunct="1">
              <a:buSzPct val="80000"/>
              <a:buFont typeface="Symbol" pitchFamily="18" charset="2"/>
              <a:buChar char="-"/>
            </a:pPr>
            <a:r>
              <a:rPr lang="en-US" sz="2400" smtClean="0">
                <a:latin typeface="VNI-Times" pitchFamily="2" charset="0"/>
              </a:rPr>
              <a:t>Ñoàng nhoâm (Cu – Al).</a:t>
            </a:r>
          </a:p>
        </p:txBody>
      </p:sp>
      <p:sp>
        <p:nvSpPr>
          <p:cNvPr id="27652" name="Slide Number Placeholder 5"/>
          <p:cNvSpPr>
            <a:spLocks noGrp="1"/>
          </p:cNvSpPr>
          <p:nvPr>
            <p:ph type="sldNum" sz="quarter" idx="12"/>
          </p:nvPr>
        </p:nvSpPr>
        <p:spPr/>
        <p:txBody>
          <a:bodyPr/>
          <a:lstStyle/>
          <a:p>
            <a:pPr>
              <a:defRPr/>
            </a:pPr>
            <a:fld id="{5A56A0E5-6146-4CBA-95AC-2551B11792BE}" type="slidenum">
              <a:rPr lang="en-US"/>
              <a:pPr>
                <a:defRPr/>
              </a:pPr>
              <a:t>23</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strips(downLeft)">
                                      <p:cBhvr>
                                        <p:cTn id="7" dur="30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ox(in)">
                                      <p:cBhvr>
                                        <p:cTn id="12" dur="3000"/>
                                        <p:tgtEl>
                                          <p:spTgt spid="40963">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animEffect transition="in" filter="box(in)">
                                      <p:cBhvr>
                                        <p:cTn id="15" dur="3000"/>
                                        <p:tgtEl>
                                          <p:spTgt spid="40963">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40963">
                                            <p:txEl>
                                              <p:pRg st="3" end="3"/>
                                            </p:txEl>
                                          </p:spTgt>
                                        </p:tgtEl>
                                        <p:attrNameLst>
                                          <p:attrName>style.visibility</p:attrName>
                                        </p:attrNameLst>
                                      </p:cBhvr>
                                      <p:to>
                                        <p:strVal val="visible"/>
                                      </p:to>
                                    </p:set>
                                    <p:animEffect transition="in" filter="box(in)">
                                      <p:cBhvr>
                                        <p:cTn id="20" dur="3000"/>
                                        <p:tgtEl>
                                          <p:spTgt spid="4096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40963">
                                            <p:txEl>
                                              <p:pRg st="4" end="4"/>
                                            </p:txEl>
                                          </p:spTgt>
                                        </p:tgtEl>
                                        <p:attrNameLst>
                                          <p:attrName>style.visibility</p:attrName>
                                        </p:attrNameLst>
                                      </p:cBhvr>
                                      <p:to>
                                        <p:strVal val="visible"/>
                                      </p:to>
                                    </p:set>
                                    <p:animEffect transition="in" filter="box(in)">
                                      <p:cBhvr>
                                        <p:cTn id="25" dur="2000"/>
                                        <p:tgtEl>
                                          <p:spTgt spid="40963">
                                            <p:txEl>
                                              <p:pRg st="4" end="4"/>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40963">
                                            <p:txEl>
                                              <p:pRg st="5" end="5"/>
                                            </p:txEl>
                                          </p:spTgt>
                                        </p:tgtEl>
                                        <p:attrNameLst>
                                          <p:attrName>style.visibility</p:attrName>
                                        </p:attrNameLst>
                                      </p:cBhvr>
                                      <p:to>
                                        <p:strVal val="visible"/>
                                      </p:to>
                                    </p:set>
                                    <p:animEffect transition="in" filter="box(in)">
                                      <p:cBhvr>
                                        <p:cTn id="28" dur="2000"/>
                                        <p:tgtEl>
                                          <p:spTgt spid="40963">
                                            <p:txEl>
                                              <p:pRg st="5" end="5"/>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40963">
                                            <p:txEl>
                                              <p:pRg st="6" end="6"/>
                                            </p:txEl>
                                          </p:spTgt>
                                        </p:tgtEl>
                                        <p:attrNameLst>
                                          <p:attrName>style.visibility</p:attrName>
                                        </p:attrNameLst>
                                      </p:cBhvr>
                                      <p:to>
                                        <p:strVal val="visible"/>
                                      </p:to>
                                    </p:set>
                                    <p:animEffect transition="in" filter="box(in)">
                                      <p:cBhvr>
                                        <p:cTn id="31" dur="2000"/>
                                        <p:tgtEl>
                                          <p:spTgt spid="40963">
                                            <p:txEl>
                                              <p:pRg st="6" end="6"/>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40963">
                                            <p:txEl>
                                              <p:pRg st="7" end="7"/>
                                            </p:txEl>
                                          </p:spTgt>
                                        </p:tgtEl>
                                        <p:attrNameLst>
                                          <p:attrName>style.visibility</p:attrName>
                                        </p:attrNameLst>
                                      </p:cBhvr>
                                      <p:to>
                                        <p:strVal val="visible"/>
                                      </p:to>
                                    </p:set>
                                    <p:animEffect transition="in" filter="box(in)">
                                      <p:cBhvr>
                                        <p:cTn id="34" dur="2000"/>
                                        <p:tgtEl>
                                          <p:spTgt spid="40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304800" y="0"/>
            <a:ext cx="8839200" cy="6858000"/>
          </a:xfrm>
        </p:spPr>
        <p:txBody>
          <a:bodyPr/>
          <a:lstStyle/>
          <a:p>
            <a:pPr indent="552450" eaLnBrk="1" hangingPunct="1">
              <a:buSzPct val="80000"/>
              <a:buFont typeface="Wingdings" pitchFamily="2" charset="2"/>
              <a:buChar char="v"/>
            </a:pPr>
            <a:r>
              <a:rPr lang="en-US" b="1" u="sng" smtClean="0">
                <a:latin typeface="VNI-Times" pitchFamily="2" charset="0"/>
              </a:rPr>
              <a:t>Nhoâm vaø hôïp kim nhoâm</a:t>
            </a:r>
            <a:r>
              <a:rPr lang="en-US" b="1" smtClean="0">
                <a:latin typeface="VNI-Times" pitchFamily="2" charset="0"/>
              </a:rPr>
              <a:t>:</a:t>
            </a:r>
          </a:p>
          <a:p>
            <a:pPr indent="552450" eaLnBrk="1" hangingPunct="1">
              <a:buFont typeface="Wingdings" pitchFamily="2" charset="2"/>
              <a:buChar char="§"/>
            </a:pPr>
            <a:r>
              <a:rPr lang="en-US" smtClean="0">
                <a:latin typeface="VNI-Times" pitchFamily="2" charset="0"/>
              </a:rPr>
              <a:t>	</a:t>
            </a:r>
            <a:r>
              <a:rPr lang="en-US" u="sng" smtClean="0">
                <a:latin typeface="VNI-Times" pitchFamily="2" charset="0"/>
              </a:rPr>
              <a:t>Tính chaát</a:t>
            </a:r>
            <a:r>
              <a:rPr lang="en-US" smtClean="0">
                <a:latin typeface="VNI-Times" pitchFamily="2" charset="0"/>
              </a:rPr>
              <a:t>: Cô tính toát, deûo deã gia coâng, truyeàn 	nhieät toát, nheï. Khaû naêng choáng aên moøn toát ôû t</a:t>
            </a:r>
            <a:r>
              <a:rPr lang="en-US" baseline="30000" smtClean="0">
                <a:latin typeface="VNI-Times" pitchFamily="2" charset="0"/>
              </a:rPr>
              <a:t>0</a:t>
            </a:r>
            <a:r>
              <a:rPr lang="en-US" smtClean="0">
                <a:latin typeface="VNI-Times" pitchFamily="2" charset="0"/>
              </a:rPr>
              <a:t> 	thaáp.</a:t>
            </a:r>
          </a:p>
          <a:p>
            <a:pPr indent="552450" eaLnBrk="1" hangingPunct="1">
              <a:buFont typeface="Wingdings" pitchFamily="2" charset="2"/>
              <a:buChar char="§"/>
            </a:pPr>
            <a:r>
              <a:rPr lang="en-US" smtClean="0">
                <a:latin typeface="VNI-Times" pitchFamily="2" charset="0"/>
              </a:rPr>
              <a:t>	</a:t>
            </a:r>
            <a:r>
              <a:rPr lang="en-US" u="sng" smtClean="0">
                <a:latin typeface="VNI-Times" pitchFamily="2" charset="0"/>
              </a:rPr>
              <a:t>ÖÙng duïng</a:t>
            </a:r>
            <a:r>
              <a:rPr lang="en-US" smtClean="0">
                <a:latin typeface="VNI-Times" pitchFamily="2" charset="0"/>
              </a:rPr>
              <a:t>: Laøm caùc boàn chöùa, voû boïc, chi tieát.</a:t>
            </a:r>
            <a:endParaRPr lang="fr-FR" u="sng" smtClean="0">
              <a:latin typeface="VNI-Times" pitchFamily="2" charset="0"/>
            </a:endParaRPr>
          </a:p>
          <a:p>
            <a:pPr indent="552450" eaLnBrk="1" hangingPunct="1">
              <a:buSzPct val="80000"/>
              <a:buFont typeface="Wingdings" pitchFamily="2" charset="2"/>
              <a:buChar char="v"/>
            </a:pPr>
            <a:endParaRPr lang="fr-FR" u="sng" smtClean="0">
              <a:latin typeface="VNI-Times" pitchFamily="2" charset="0"/>
            </a:endParaRPr>
          </a:p>
          <a:p>
            <a:pPr indent="552450" eaLnBrk="1" hangingPunct="1">
              <a:buSzPct val="80000"/>
              <a:buFont typeface="Wingdings" pitchFamily="2" charset="2"/>
              <a:buChar char="v"/>
            </a:pPr>
            <a:r>
              <a:rPr lang="fr-FR" b="1" u="sng" smtClean="0">
                <a:latin typeface="VNI-Times" pitchFamily="2" charset="0"/>
              </a:rPr>
              <a:t>Hôïp kim Dura</a:t>
            </a:r>
            <a:r>
              <a:rPr lang="fr-FR" b="1" smtClean="0">
                <a:latin typeface="VNI-Times" pitchFamily="2" charset="0"/>
              </a:rPr>
              <a:t> </a:t>
            </a:r>
            <a:r>
              <a:rPr lang="fr-FR" smtClean="0">
                <a:latin typeface="VNI-Times" pitchFamily="2" charset="0"/>
              </a:rPr>
              <a:t>(Cu:Mg:Al = 4:0,5:95).</a:t>
            </a:r>
          </a:p>
          <a:p>
            <a:pPr indent="552450" eaLnBrk="1" hangingPunct="1">
              <a:buFont typeface="Wingdings" pitchFamily="2" charset="2"/>
              <a:buChar char="§"/>
            </a:pPr>
            <a:r>
              <a:rPr lang="fr-FR" smtClean="0">
                <a:latin typeface="VNI-Times" pitchFamily="2" charset="0"/>
              </a:rPr>
              <a:t>	</a:t>
            </a:r>
            <a:r>
              <a:rPr lang="fr-FR" u="sng" smtClean="0">
                <a:latin typeface="VNI-Times" pitchFamily="2" charset="0"/>
              </a:rPr>
              <a:t>Tính chaát</a:t>
            </a:r>
            <a:r>
              <a:rPr lang="fr-FR" smtClean="0">
                <a:latin typeface="VNI-Times" pitchFamily="2" charset="0"/>
              </a:rPr>
              <a:t>: cöùng, nheï, beàn ôû t</a:t>
            </a:r>
            <a:r>
              <a:rPr lang="fr-FR" baseline="30000" smtClean="0">
                <a:latin typeface="VNI-Times" pitchFamily="2" charset="0"/>
              </a:rPr>
              <a:t>0</a:t>
            </a:r>
            <a:r>
              <a:rPr lang="fr-FR" smtClean="0">
                <a:latin typeface="VNI-Times" pitchFamily="2" charset="0"/>
              </a:rPr>
              <a:t> cao.</a:t>
            </a:r>
          </a:p>
          <a:p>
            <a:pPr indent="552450" eaLnBrk="1" hangingPunct="1">
              <a:buFont typeface="Wingdings" pitchFamily="2" charset="2"/>
              <a:buChar char="§"/>
            </a:pPr>
            <a:r>
              <a:rPr lang="fr-FR" smtClean="0">
                <a:latin typeface="VNI-Times" pitchFamily="2" charset="0"/>
              </a:rPr>
              <a:t>	</a:t>
            </a:r>
            <a:r>
              <a:rPr lang="fr-FR" u="sng" smtClean="0">
                <a:latin typeface="VNI-Times" pitchFamily="2" charset="0"/>
              </a:rPr>
              <a:t>ÖÙng duïng</a:t>
            </a:r>
            <a:r>
              <a:rPr lang="fr-FR" smtClean="0">
                <a:latin typeface="VNI-Times" pitchFamily="2" charset="0"/>
              </a:rPr>
              <a:t>: kó thuaät haøng khoâng, oâtoâ, taøu thuûy.</a:t>
            </a:r>
            <a:endParaRPr lang="en-US" smtClean="0">
              <a:latin typeface="VNI-Times" pitchFamily="2" charset="0"/>
            </a:endParaRPr>
          </a:p>
        </p:txBody>
      </p:sp>
      <p:sp>
        <p:nvSpPr>
          <p:cNvPr id="28676" name="Slide Number Placeholder 5"/>
          <p:cNvSpPr>
            <a:spLocks noGrp="1"/>
          </p:cNvSpPr>
          <p:nvPr>
            <p:ph type="sldNum" sz="quarter" idx="12"/>
          </p:nvPr>
        </p:nvSpPr>
        <p:spPr/>
        <p:txBody>
          <a:bodyPr/>
          <a:lstStyle/>
          <a:p>
            <a:pPr>
              <a:defRPr/>
            </a:pPr>
            <a:fld id="{30ED1F46-8FF0-404A-8AD9-65AB87EC25C4}" type="slidenum">
              <a:rPr lang="en-US"/>
              <a:pPr>
                <a:defRPr/>
              </a:pPr>
              <a:t>24</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strips(downLeft)">
                                      <p:cBhvr>
                                        <p:cTn id="7" dur="30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box(in)">
                                      <p:cBhvr>
                                        <p:cTn id="12" dur="3000"/>
                                        <p:tgtEl>
                                          <p:spTgt spid="419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box(in)">
                                      <p:cBhvr>
                                        <p:cTn id="17" dur="3000"/>
                                        <p:tgtEl>
                                          <p:spTgt spid="419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41987">
                                            <p:txEl>
                                              <p:pRg st="4" end="4"/>
                                            </p:txEl>
                                          </p:spTgt>
                                        </p:tgtEl>
                                        <p:attrNameLst>
                                          <p:attrName>style.visibility</p:attrName>
                                        </p:attrNameLst>
                                      </p:cBhvr>
                                      <p:to>
                                        <p:strVal val="visible"/>
                                      </p:to>
                                    </p:set>
                                    <p:animEffect transition="in" filter="box(in)">
                                      <p:cBhvr>
                                        <p:cTn id="22" dur="3000"/>
                                        <p:tgtEl>
                                          <p:spTgt spid="41987">
                                            <p:txEl>
                                              <p:pRg st="4" end="4"/>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1987">
                                            <p:txEl>
                                              <p:pRg st="5" end="5"/>
                                            </p:txEl>
                                          </p:spTgt>
                                        </p:tgtEl>
                                        <p:attrNameLst>
                                          <p:attrName>style.visibility</p:attrName>
                                        </p:attrNameLst>
                                      </p:cBhvr>
                                      <p:to>
                                        <p:strVal val="visible"/>
                                      </p:to>
                                    </p:set>
                                    <p:animEffect transition="in" filter="box(in)">
                                      <p:cBhvr>
                                        <p:cTn id="25" dur="3000"/>
                                        <p:tgtEl>
                                          <p:spTgt spid="41987">
                                            <p:txEl>
                                              <p:pRg st="5" end="5"/>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41987">
                                            <p:txEl>
                                              <p:pRg st="6" end="6"/>
                                            </p:txEl>
                                          </p:spTgt>
                                        </p:tgtEl>
                                        <p:attrNameLst>
                                          <p:attrName>style.visibility</p:attrName>
                                        </p:attrNameLst>
                                      </p:cBhvr>
                                      <p:to>
                                        <p:strVal val="visible"/>
                                      </p:to>
                                    </p:set>
                                    <p:animEffect transition="in" filter="box(in)">
                                      <p:cBhvr>
                                        <p:cTn id="28" dur="3000"/>
                                        <p:tgtEl>
                                          <p:spTgt spid="419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a:xfrm>
            <a:off x="228600" y="304800"/>
            <a:ext cx="8915400" cy="6248400"/>
          </a:xfrm>
        </p:spPr>
        <p:txBody>
          <a:bodyPr/>
          <a:lstStyle/>
          <a:p>
            <a:pPr marL="533400" indent="-533400" eaLnBrk="1" hangingPunct="1">
              <a:lnSpc>
                <a:spcPct val="80000"/>
              </a:lnSpc>
              <a:buSzPct val="110000"/>
              <a:buFont typeface="Wingdings" pitchFamily="2" charset="2"/>
              <a:buAutoNum type="alphaLcPeriod" startAt="2"/>
            </a:pPr>
            <a:r>
              <a:rPr lang="fr-FR" sz="2500" b="1" smtClean="0">
                <a:latin typeface="VNI-Times" pitchFamily="2" charset="0"/>
              </a:rPr>
              <a:t>Vaät lieäu Höõu cô:</a:t>
            </a:r>
            <a:endParaRPr lang="fr-FR" sz="2500" b="1" u="sng" smtClean="0">
              <a:latin typeface="VNI-Times" pitchFamily="2" charset="0"/>
            </a:endParaRPr>
          </a:p>
          <a:p>
            <a:pPr marL="533400" indent="-533400" eaLnBrk="1" hangingPunct="1">
              <a:lnSpc>
                <a:spcPct val="80000"/>
              </a:lnSpc>
              <a:buSzPct val="80000"/>
              <a:buFont typeface="Symbol" pitchFamily="18" charset="2"/>
              <a:buChar char="-"/>
            </a:pPr>
            <a:r>
              <a:rPr lang="fr-FR" sz="2500" u="sng" smtClean="0">
                <a:latin typeface="VNI-Times" pitchFamily="2" charset="0"/>
              </a:rPr>
              <a:t>Tính chaát chung</a:t>
            </a:r>
            <a:r>
              <a:rPr lang="fr-FR" sz="2500" smtClean="0">
                <a:latin typeface="VNI-Times" pitchFamily="2" charset="0"/>
              </a:rPr>
              <a:t>:  </a:t>
            </a:r>
          </a:p>
          <a:p>
            <a:pPr marL="533400" indent="-533400" eaLnBrk="1" hangingPunct="1">
              <a:lnSpc>
                <a:spcPct val="80000"/>
              </a:lnSpc>
              <a:buSzPct val="80000"/>
              <a:buFont typeface="Symbol" pitchFamily="18" charset="2"/>
              <a:buNone/>
            </a:pPr>
            <a:r>
              <a:rPr lang="fr-FR" sz="2500" smtClean="0">
                <a:latin typeface="VNI-Times" pitchFamily="2" charset="0"/>
              </a:rPr>
              <a:t>	+ Nheï, deã gia coâng, coù tính choáng aên moøn hoùa hoïc cao, reû tieàn.</a:t>
            </a:r>
          </a:p>
          <a:p>
            <a:pPr marL="533400" indent="-533400" eaLnBrk="1" hangingPunct="1">
              <a:lnSpc>
                <a:spcPct val="80000"/>
              </a:lnSpc>
              <a:buSzPct val="80000"/>
              <a:buFont typeface="Symbol" pitchFamily="18" charset="2"/>
              <a:buNone/>
            </a:pPr>
            <a:r>
              <a:rPr lang="fr-FR" sz="2500" smtClean="0">
                <a:latin typeface="VNI-Times" pitchFamily="2" charset="0"/>
              </a:rPr>
              <a:t>	+ Khoâng laøm vieäc ñöôïc ôû nhieät ñoä cao, deã bieán daïng khi nhieät ñoä taêng, ñoä beàn cô hoïc thaáp.</a:t>
            </a:r>
            <a:endParaRPr lang="en-US" sz="2500" u="sng" smtClean="0">
              <a:latin typeface="VNI-Times" pitchFamily="2" charset="0"/>
            </a:endParaRPr>
          </a:p>
          <a:p>
            <a:pPr marL="533400" indent="-533400" eaLnBrk="1" hangingPunct="1">
              <a:lnSpc>
                <a:spcPct val="80000"/>
              </a:lnSpc>
              <a:buSzPct val="80000"/>
              <a:buFont typeface="Wingdings" pitchFamily="2" charset="2"/>
              <a:buChar char="v"/>
            </a:pPr>
            <a:r>
              <a:rPr lang="en-US" sz="2500" b="1" u="sng" smtClean="0">
                <a:latin typeface="VNI-Times" pitchFamily="2" charset="0"/>
              </a:rPr>
              <a:t>Nhöïa</a:t>
            </a:r>
            <a:r>
              <a:rPr lang="en-US" sz="2500" b="1" smtClean="0">
                <a:latin typeface="VNI-Times" pitchFamily="2" charset="0"/>
              </a:rPr>
              <a:t>: </a:t>
            </a:r>
            <a:endParaRPr lang="fr-FR" sz="2500" b="1" smtClean="0">
              <a:latin typeface="VNI-Times" pitchFamily="2" charset="0"/>
            </a:endParaRPr>
          </a:p>
          <a:p>
            <a:pPr marL="914400" lvl="1" indent="-457200" eaLnBrk="1" hangingPunct="1">
              <a:lnSpc>
                <a:spcPct val="80000"/>
              </a:lnSpc>
              <a:buSzPct val="80000"/>
              <a:buFont typeface="Symbol" pitchFamily="18" charset="2"/>
              <a:buChar char="-"/>
            </a:pPr>
            <a:r>
              <a:rPr lang="fr-FR" sz="2500" smtClean="0">
                <a:latin typeface="VNI-Times" pitchFamily="2" charset="0"/>
              </a:rPr>
              <a:t>Nhöïa nhieät deûo (bò meàm ôû nhieät ñoä cao): PVC, PE, PP…</a:t>
            </a:r>
          </a:p>
          <a:p>
            <a:pPr marL="533400" indent="-533400" eaLnBrk="1" hangingPunct="1">
              <a:lnSpc>
                <a:spcPct val="80000"/>
              </a:lnSpc>
              <a:buFont typeface="Wingdings" pitchFamily="2" charset="2"/>
              <a:buNone/>
            </a:pPr>
            <a:r>
              <a:rPr lang="fr-FR" sz="2500" smtClean="0">
                <a:latin typeface="VNI-Times" pitchFamily="2" charset="0"/>
              </a:rPr>
              <a:t>		+ Nhieät ñoä laøm vieäc t</a:t>
            </a:r>
            <a:r>
              <a:rPr lang="fr-FR" sz="2500" baseline="30000" smtClean="0">
                <a:latin typeface="VNI-Times" pitchFamily="2" charset="0"/>
              </a:rPr>
              <a:t>0 </a:t>
            </a:r>
            <a:r>
              <a:rPr lang="en-US" sz="2500" smtClean="0">
                <a:latin typeface="VNI-Times" pitchFamily="2" charset="0"/>
                <a:sym typeface="Symbol" pitchFamily="18" charset="2"/>
              </a:rPr>
              <a:t></a:t>
            </a:r>
            <a:r>
              <a:rPr lang="fr-FR" sz="2500" smtClean="0">
                <a:latin typeface="VNI-Times" pitchFamily="2" charset="0"/>
              </a:rPr>
              <a:t> 60 </a:t>
            </a:r>
            <a:r>
              <a:rPr lang="fr-FR" sz="2500" baseline="30000" smtClean="0">
                <a:latin typeface="VNI-Times" pitchFamily="2" charset="0"/>
              </a:rPr>
              <a:t>0</a:t>
            </a:r>
            <a:r>
              <a:rPr lang="fr-FR" sz="2500" smtClean="0">
                <a:latin typeface="VNI-Times" pitchFamily="2" charset="0"/>
              </a:rPr>
              <a:t>C.</a:t>
            </a:r>
          </a:p>
          <a:p>
            <a:pPr marL="533400" indent="-533400" eaLnBrk="1" hangingPunct="1">
              <a:lnSpc>
                <a:spcPct val="80000"/>
              </a:lnSpc>
              <a:buFont typeface="Wingdings" pitchFamily="2" charset="2"/>
              <a:buNone/>
            </a:pPr>
            <a:r>
              <a:rPr lang="fr-FR" sz="2500" smtClean="0">
                <a:latin typeface="VNI-Times" pitchFamily="2" charset="0"/>
              </a:rPr>
              <a:t>		+ Haïn cheá söû duïng ôû coâng nghieäp thöïc phaåm.</a:t>
            </a:r>
          </a:p>
          <a:p>
            <a:pPr marL="914400" lvl="1" indent="-457200" eaLnBrk="1" hangingPunct="1">
              <a:lnSpc>
                <a:spcPct val="80000"/>
              </a:lnSpc>
              <a:buSzPct val="80000"/>
              <a:buFont typeface="Symbol" pitchFamily="18" charset="2"/>
              <a:buChar char="-"/>
            </a:pPr>
            <a:r>
              <a:rPr lang="fr-FR" sz="2500" smtClean="0">
                <a:latin typeface="VNI-Times" pitchFamily="2" charset="0"/>
              </a:rPr>
              <a:t>Nhöïa nhieät cöùng (cöùng laïi khi t</a:t>
            </a:r>
            <a:r>
              <a:rPr lang="fr-FR" sz="2500" baseline="30000" smtClean="0">
                <a:latin typeface="VNI-Times" pitchFamily="2" charset="0"/>
              </a:rPr>
              <a:t>0</a:t>
            </a:r>
            <a:r>
              <a:rPr lang="fr-FR" sz="2500" smtClean="0">
                <a:latin typeface="VNI-Times" pitchFamily="2" charset="0"/>
              </a:rPr>
              <a:t> taêng): Polyester, Epoxyresin.</a:t>
            </a:r>
          </a:p>
          <a:p>
            <a:pPr marL="533400" indent="-533400" eaLnBrk="1" hangingPunct="1">
              <a:lnSpc>
                <a:spcPct val="80000"/>
              </a:lnSpc>
              <a:buFont typeface="Wingdings" pitchFamily="2" charset="2"/>
              <a:buNone/>
            </a:pPr>
            <a:r>
              <a:rPr lang="fr-FR" sz="2500" smtClean="0">
                <a:latin typeface="VNI-Times" pitchFamily="2" charset="0"/>
              </a:rPr>
              <a:t>		+ Nhieät ñoä laøm vieäc t</a:t>
            </a:r>
            <a:r>
              <a:rPr lang="fr-FR" sz="2500" baseline="30000" smtClean="0">
                <a:latin typeface="VNI-Times" pitchFamily="2" charset="0"/>
              </a:rPr>
              <a:t>0</a:t>
            </a:r>
            <a:r>
              <a:rPr lang="fr-FR" sz="2500" smtClean="0">
                <a:latin typeface="VNI-Times" pitchFamily="2" charset="0"/>
              </a:rPr>
              <a:t> </a:t>
            </a:r>
            <a:r>
              <a:rPr lang="en-US" sz="2500" smtClean="0">
                <a:latin typeface="VNI-Times" pitchFamily="2" charset="0"/>
                <a:sym typeface="Symbol" pitchFamily="18" charset="2"/>
              </a:rPr>
              <a:t></a:t>
            </a:r>
            <a:r>
              <a:rPr lang="fr-FR" sz="2500" smtClean="0">
                <a:latin typeface="VNI-Times" pitchFamily="2" charset="0"/>
              </a:rPr>
              <a:t> 120 </a:t>
            </a:r>
            <a:r>
              <a:rPr lang="fr-FR" sz="2500" baseline="30000" smtClean="0">
                <a:latin typeface="VNI-Times" pitchFamily="2" charset="0"/>
              </a:rPr>
              <a:t>0</a:t>
            </a:r>
            <a:r>
              <a:rPr lang="fr-FR" sz="2500" smtClean="0">
                <a:latin typeface="VNI-Times" pitchFamily="2" charset="0"/>
              </a:rPr>
              <a:t>C.</a:t>
            </a:r>
          </a:p>
          <a:p>
            <a:pPr marL="914400" lvl="1" indent="-457200" eaLnBrk="1" hangingPunct="1">
              <a:lnSpc>
                <a:spcPct val="80000"/>
              </a:lnSpc>
              <a:buSzPct val="80000"/>
              <a:buFont typeface="Symbol" pitchFamily="18" charset="2"/>
              <a:buChar char="-"/>
            </a:pPr>
            <a:r>
              <a:rPr lang="fr-FR" sz="2500" smtClean="0">
                <a:latin typeface="VNI-Times" pitchFamily="2" charset="0"/>
              </a:rPr>
              <a:t>PTFE (Polytetrafluoetylen) – Teân thöông maïi Teflon.</a:t>
            </a:r>
          </a:p>
          <a:p>
            <a:pPr marL="533400" indent="-533400" eaLnBrk="1" hangingPunct="1">
              <a:lnSpc>
                <a:spcPct val="80000"/>
              </a:lnSpc>
              <a:buFont typeface="Wingdings" pitchFamily="2" charset="2"/>
              <a:buNone/>
            </a:pPr>
            <a:r>
              <a:rPr lang="fr-FR" sz="2500" smtClean="0">
                <a:latin typeface="VNI-Times" pitchFamily="2" charset="0"/>
              </a:rPr>
              <a:t>		+ Ñoä beàn cô hoïc cao.</a:t>
            </a:r>
          </a:p>
          <a:p>
            <a:pPr marL="533400" indent="-533400" eaLnBrk="1" hangingPunct="1">
              <a:lnSpc>
                <a:spcPct val="80000"/>
              </a:lnSpc>
              <a:buFont typeface="Wingdings" pitchFamily="2" charset="2"/>
              <a:buNone/>
            </a:pPr>
            <a:r>
              <a:rPr lang="fr-FR" sz="2500" smtClean="0">
                <a:latin typeface="VNI-Times" pitchFamily="2" charset="0"/>
              </a:rPr>
              <a:t>		+ Choáng aên moøn vôùi haàu heát caùc loaïi hoùa chaát.</a:t>
            </a:r>
          </a:p>
          <a:p>
            <a:pPr marL="533400" indent="-533400" eaLnBrk="1" hangingPunct="1">
              <a:lnSpc>
                <a:spcPct val="80000"/>
              </a:lnSpc>
              <a:buFont typeface="Wingdings" pitchFamily="2" charset="2"/>
              <a:buNone/>
            </a:pPr>
            <a:r>
              <a:rPr lang="fr-FR" sz="2500" smtClean="0">
                <a:latin typeface="VNI-Times" pitchFamily="2" charset="0"/>
              </a:rPr>
              <a:t>		+ Nhieät ñoä laøm vieäc t</a:t>
            </a:r>
            <a:r>
              <a:rPr lang="fr-FR" sz="2500" baseline="30000" smtClean="0">
                <a:latin typeface="VNI-Times" pitchFamily="2" charset="0"/>
              </a:rPr>
              <a:t>0</a:t>
            </a:r>
            <a:r>
              <a:rPr lang="fr-FR" sz="2500" smtClean="0">
                <a:latin typeface="VNI-Times" pitchFamily="2" charset="0"/>
              </a:rPr>
              <a:t> </a:t>
            </a:r>
            <a:r>
              <a:rPr lang="en-US" sz="2500" smtClean="0">
                <a:latin typeface="VNI-Times" pitchFamily="2" charset="0"/>
                <a:sym typeface="Symbol" pitchFamily="18" charset="2"/>
              </a:rPr>
              <a:t></a:t>
            </a:r>
            <a:r>
              <a:rPr lang="fr-FR" sz="2500" smtClean="0">
                <a:latin typeface="VNI-Times" pitchFamily="2" charset="0"/>
              </a:rPr>
              <a:t> 250 </a:t>
            </a:r>
            <a:r>
              <a:rPr lang="fr-FR" sz="2500" baseline="30000" smtClean="0">
                <a:latin typeface="VNI-Times" pitchFamily="2" charset="0"/>
              </a:rPr>
              <a:t>0</a:t>
            </a:r>
            <a:r>
              <a:rPr lang="fr-FR" sz="2500" smtClean="0">
                <a:latin typeface="VNI-Times" pitchFamily="2" charset="0"/>
              </a:rPr>
              <a:t>C</a:t>
            </a:r>
            <a:endParaRPr lang="en-US" sz="2500" smtClean="0">
              <a:latin typeface="VNI-Times" pitchFamily="2" charset="0"/>
            </a:endParaRPr>
          </a:p>
        </p:txBody>
      </p:sp>
      <p:sp>
        <p:nvSpPr>
          <p:cNvPr id="29700" name="Slide Number Placeholder 5"/>
          <p:cNvSpPr>
            <a:spLocks noGrp="1"/>
          </p:cNvSpPr>
          <p:nvPr>
            <p:ph type="sldNum" sz="quarter" idx="12"/>
          </p:nvPr>
        </p:nvSpPr>
        <p:spPr/>
        <p:txBody>
          <a:bodyPr/>
          <a:lstStyle/>
          <a:p>
            <a:pPr>
              <a:defRPr/>
            </a:pPr>
            <a:fld id="{363132BA-73FE-413B-B34B-2E9AF6A08601}" type="slidenum">
              <a:rPr lang="en-US"/>
              <a:pPr>
                <a:defRPr/>
              </a:pPr>
              <a:t>25</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strips(downLeft)">
                                      <p:cBhvr>
                                        <p:cTn id="7" dur="30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ox(in)">
                                      <p:cBhvr>
                                        <p:cTn id="12" dur="3000"/>
                                        <p:tgtEl>
                                          <p:spTgt spid="430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box(in)">
                                      <p:cBhvr>
                                        <p:cTn id="17" dur="3000"/>
                                        <p:tgtEl>
                                          <p:spTgt spid="43011">
                                            <p:txEl>
                                              <p:pRg st="2" end="2"/>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43011">
                                            <p:txEl>
                                              <p:pRg st="3" end="3"/>
                                            </p:txEl>
                                          </p:spTgt>
                                        </p:tgtEl>
                                        <p:attrNameLst>
                                          <p:attrName>style.visibility</p:attrName>
                                        </p:attrNameLst>
                                      </p:cBhvr>
                                      <p:to>
                                        <p:strVal val="visible"/>
                                      </p:to>
                                    </p:set>
                                    <p:animEffect transition="in" filter="box(in)">
                                      <p:cBhvr>
                                        <p:cTn id="20" dur="3000"/>
                                        <p:tgtEl>
                                          <p:spTgt spid="43011">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43011">
                                            <p:txEl>
                                              <p:pRg st="4" end="4"/>
                                            </p:txEl>
                                          </p:spTgt>
                                        </p:tgtEl>
                                        <p:attrNameLst>
                                          <p:attrName>style.visibility</p:attrName>
                                        </p:attrNameLst>
                                      </p:cBhvr>
                                      <p:to>
                                        <p:strVal val="visible"/>
                                      </p:to>
                                    </p:set>
                                    <p:animEffect transition="in" filter="diamond(in)">
                                      <p:cBhvr>
                                        <p:cTn id="25" dur="2000"/>
                                        <p:tgtEl>
                                          <p:spTgt spid="43011">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43011">
                                            <p:txEl>
                                              <p:pRg st="5" end="5"/>
                                            </p:txEl>
                                          </p:spTgt>
                                        </p:tgtEl>
                                        <p:attrNameLst>
                                          <p:attrName>style.visibility</p:attrName>
                                        </p:attrNameLst>
                                      </p:cBhvr>
                                      <p:to>
                                        <p:strVal val="visible"/>
                                      </p:to>
                                    </p:set>
                                    <p:animEffect transition="in" filter="box(in)">
                                      <p:cBhvr>
                                        <p:cTn id="30" dur="3000"/>
                                        <p:tgtEl>
                                          <p:spTgt spid="43011">
                                            <p:txEl>
                                              <p:pRg st="5" end="5"/>
                                            </p:txEl>
                                          </p:spTgt>
                                        </p:tgtEl>
                                      </p:cBhvr>
                                    </p:animEffect>
                                  </p:childTnLst>
                                </p:cTn>
                              </p:par>
                              <p:par>
                                <p:cTn id="31" presetID="4" presetClass="entr" presetSubtype="16" fill="hold" nodeType="withEffect">
                                  <p:stCondLst>
                                    <p:cond delay="0"/>
                                  </p:stCondLst>
                                  <p:childTnLst>
                                    <p:set>
                                      <p:cBhvr>
                                        <p:cTn id="32" dur="1" fill="hold">
                                          <p:stCondLst>
                                            <p:cond delay="0"/>
                                          </p:stCondLst>
                                        </p:cTn>
                                        <p:tgtEl>
                                          <p:spTgt spid="43011">
                                            <p:txEl>
                                              <p:pRg st="6" end="6"/>
                                            </p:txEl>
                                          </p:spTgt>
                                        </p:tgtEl>
                                        <p:attrNameLst>
                                          <p:attrName>style.visibility</p:attrName>
                                        </p:attrNameLst>
                                      </p:cBhvr>
                                      <p:to>
                                        <p:strVal val="visible"/>
                                      </p:to>
                                    </p:set>
                                    <p:animEffect transition="in" filter="box(in)">
                                      <p:cBhvr>
                                        <p:cTn id="33" dur="3000"/>
                                        <p:tgtEl>
                                          <p:spTgt spid="43011">
                                            <p:txEl>
                                              <p:pRg st="6" end="6"/>
                                            </p:txEl>
                                          </p:spTgt>
                                        </p:tgtEl>
                                      </p:cBhvr>
                                    </p:animEffect>
                                  </p:childTnLst>
                                </p:cTn>
                              </p:par>
                              <p:par>
                                <p:cTn id="34" presetID="4" presetClass="entr" presetSubtype="16" fill="hold" nodeType="withEffect">
                                  <p:stCondLst>
                                    <p:cond delay="0"/>
                                  </p:stCondLst>
                                  <p:childTnLst>
                                    <p:set>
                                      <p:cBhvr>
                                        <p:cTn id="35" dur="1" fill="hold">
                                          <p:stCondLst>
                                            <p:cond delay="0"/>
                                          </p:stCondLst>
                                        </p:cTn>
                                        <p:tgtEl>
                                          <p:spTgt spid="43011">
                                            <p:txEl>
                                              <p:pRg st="7" end="7"/>
                                            </p:txEl>
                                          </p:spTgt>
                                        </p:tgtEl>
                                        <p:attrNameLst>
                                          <p:attrName>style.visibility</p:attrName>
                                        </p:attrNameLst>
                                      </p:cBhvr>
                                      <p:to>
                                        <p:strVal val="visible"/>
                                      </p:to>
                                    </p:set>
                                    <p:animEffect transition="in" filter="box(in)">
                                      <p:cBhvr>
                                        <p:cTn id="36" dur="3000"/>
                                        <p:tgtEl>
                                          <p:spTgt spid="43011">
                                            <p:txEl>
                                              <p:pRg st="7" end="7"/>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nodeType="clickEffect">
                                  <p:stCondLst>
                                    <p:cond delay="0"/>
                                  </p:stCondLst>
                                  <p:childTnLst>
                                    <p:set>
                                      <p:cBhvr>
                                        <p:cTn id="40" dur="1" fill="hold">
                                          <p:stCondLst>
                                            <p:cond delay="0"/>
                                          </p:stCondLst>
                                        </p:cTn>
                                        <p:tgtEl>
                                          <p:spTgt spid="43011">
                                            <p:txEl>
                                              <p:pRg st="8" end="8"/>
                                            </p:txEl>
                                          </p:spTgt>
                                        </p:tgtEl>
                                        <p:attrNameLst>
                                          <p:attrName>style.visibility</p:attrName>
                                        </p:attrNameLst>
                                      </p:cBhvr>
                                      <p:to>
                                        <p:strVal val="visible"/>
                                      </p:to>
                                    </p:set>
                                    <p:animEffect transition="in" filter="box(in)">
                                      <p:cBhvr>
                                        <p:cTn id="41" dur="3000"/>
                                        <p:tgtEl>
                                          <p:spTgt spid="43011">
                                            <p:txEl>
                                              <p:pRg st="8" end="8"/>
                                            </p:txEl>
                                          </p:spTgt>
                                        </p:tgtEl>
                                      </p:cBhvr>
                                    </p:animEffect>
                                  </p:childTnLst>
                                </p:cTn>
                              </p:par>
                              <p:par>
                                <p:cTn id="42" presetID="4" presetClass="entr" presetSubtype="16" fill="hold" nodeType="withEffect">
                                  <p:stCondLst>
                                    <p:cond delay="0"/>
                                  </p:stCondLst>
                                  <p:childTnLst>
                                    <p:set>
                                      <p:cBhvr>
                                        <p:cTn id="43" dur="1" fill="hold">
                                          <p:stCondLst>
                                            <p:cond delay="0"/>
                                          </p:stCondLst>
                                        </p:cTn>
                                        <p:tgtEl>
                                          <p:spTgt spid="43011">
                                            <p:txEl>
                                              <p:pRg st="9" end="9"/>
                                            </p:txEl>
                                          </p:spTgt>
                                        </p:tgtEl>
                                        <p:attrNameLst>
                                          <p:attrName>style.visibility</p:attrName>
                                        </p:attrNameLst>
                                      </p:cBhvr>
                                      <p:to>
                                        <p:strVal val="visible"/>
                                      </p:to>
                                    </p:set>
                                    <p:animEffect transition="in" filter="box(in)">
                                      <p:cBhvr>
                                        <p:cTn id="44" dur="3000"/>
                                        <p:tgtEl>
                                          <p:spTgt spid="43011">
                                            <p:txEl>
                                              <p:pRg st="9" end="9"/>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 presetClass="entr" presetSubtype="16" fill="hold" nodeType="clickEffect">
                                  <p:stCondLst>
                                    <p:cond delay="0"/>
                                  </p:stCondLst>
                                  <p:childTnLst>
                                    <p:set>
                                      <p:cBhvr>
                                        <p:cTn id="48" dur="1" fill="hold">
                                          <p:stCondLst>
                                            <p:cond delay="0"/>
                                          </p:stCondLst>
                                        </p:cTn>
                                        <p:tgtEl>
                                          <p:spTgt spid="43011">
                                            <p:txEl>
                                              <p:pRg st="10" end="10"/>
                                            </p:txEl>
                                          </p:spTgt>
                                        </p:tgtEl>
                                        <p:attrNameLst>
                                          <p:attrName>style.visibility</p:attrName>
                                        </p:attrNameLst>
                                      </p:cBhvr>
                                      <p:to>
                                        <p:strVal val="visible"/>
                                      </p:to>
                                    </p:set>
                                    <p:animEffect transition="in" filter="box(in)">
                                      <p:cBhvr>
                                        <p:cTn id="49" dur="3000"/>
                                        <p:tgtEl>
                                          <p:spTgt spid="43011">
                                            <p:txEl>
                                              <p:pRg st="10" end="10"/>
                                            </p:txEl>
                                          </p:spTgt>
                                        </p:tgtEl>
                                      </p:cBhvr>
                                    </p:animEffect>
                                  </p:childTnLst>
                                </p:cTn>
                              </p:par>
                              <p:par>
                                <p:cTn id="50" presetID="4" presetClass="entr" presetSubtype="16" fill="hold" nodeType="withEffect">
                                  <p:stCondLst>
                                    <p:cond delay="0"/>
                                  </p:stCondLst>
                                  <p:childTnLst>
                                    <p:set>
                                      <p:cBhvr>
                                        <p:cTn id="51" dur="1" fill="hold">
                                          <p:stCondLst>
                                            <p:cond delay="0"/>
                                          </p:stCondLst>
                                        </p:cTn>
                                        <p:tgtEl>
                                          <p:spTgt spid="43011">
                                            <p:txEl>
                                              <p:pRg st="11" end="11"/>
                                            </p:txEl>
                                          </p:spTgt>
                                        </p:tgtEl>
                                        <p:attrNameLst>
                                          <p:attrName>style.visibility</p:attrName>
                                        </p:attrNameLst>
                                      </p:cBhvr>
                                      <p:to>
                                        <p:strVal val="visible"/>
                                      </p:to>
                                    </p:set>
                                    <p:animEffect transition="in" filter="box(in)">
                                      <p:cBhvr>
                                        <p:cTn id="52" dur="3000"/>
                                        <p:tgtEl>
                                          <p:spTgt spid="43011">
                                            <p:txEl>
                                              <p:pRg st="11" end="11"/>
                                            </p:txEl>
                                          </p:spTgt>
                                        </p:tgtEl>
                                      </p:cBhvr>
                                    </p:animEffect>
                                  </p:childTnLst>
                                </p:cTn>
                              </p:par>
                              <p:par>
                                <p:cTn id="53" presetID="4" presetClass="entr" presetSubtype="16" fill="hold" nodeType="withEffect">
                                  <p:stCondLst>
                                    <p:cond delay="0"/>
                                  </p:stCondLst>
                                  <p:childTnLst>
                                    <p:set>
                                      <p:cBhvr>
                                        <p:cTn id="54" dur="1" fill="hold">
                                          <p:stCondLst>
                                            <p:cond delay="0"/>
                                          </p:stCondLst>
                                        </p:cTn>
                                        <p:tgtEl>
                                          <p:spTgt spid="43011">
                                            <p:txEl>
                                              <p:pRg st="12" end="12"/>
                                            </p:txEl>
                                          </p:spTgt>
                                        </p:tgtEl>
                                        <p:attrNameLst>
                                          <p:attrName>style.visibility</p:attrName>
                                        </p:attrNameLst>
                                      </p:cBhvr>
                                      <p:to>
                                        <p:strVal val="visible"/>
                                      </p:to>
                                    </p:set>
                                    <p:animEffect transition="in" filter="box(in)">
                                      <p:cBhvr>
                                        <p:cTn id="55" dur="3000"/>
                                        <p:tgtEl>
                                          <p:spTgt spid="43011">
                                            <p:txEl>
                                              <p:pRg st="12" end="12"/>
                                            </p:txEl>
                                          </p:spTgt>
                                        </p:tgtEl>
                                      </p:cBhvr>
                                    </p:animEffect>
                                  </p:childTnLst>
                                </p:cTn>
                              </p:par>
                              <p:par>
                                <p:cTn id="56" presetID="4" presetClass="entr" presetSubtype="16" fill="hold" nodeType="withEffect">
                                  <p:stCondLst>
                                    <p:cond delay="0"/>
                                  </p:stCondLst>
                                  <p:childTnLst>
                                    <p:set>
                                      <p:cBhvr>
                                        <p:cTn id="57" dur="1" fill="hold">
                                          <p:stCondLst>
                                            <p:cond delay="0"/>
                                          </p:stCondLst>
                                        </p:cTn>
                                        <p:tgtEl>
                                          <p:spTgt spid="43011">
                                            <p:txEl>
                                              <p:pRg st="13" end="13"/>
                                            </p:txEl>
                                          </p:spTgt>
                                        </p:tgtEl>
                                        <p:attrNameLst>
                                          <p:attrName>style.visibility</p:attrName>
                                        </p:attrNameLst>
                                      </p:cBhvr>
                                      <p:to>
                                        <p:strVal val="visible"/>
                                      </p:to>
                                    </p:set>
                                    <p:animEffect transition="in" filter="box(in)">
                                      <p:cBhvr>
                                        <p:cTn id="58" dur="3000"/>
                                        <p:tgtEl>
                                          <p:spTgt spid="430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228600" y="0"/>
            <a:ext cx="8915400" cy="6629400"/>
          </a:xfrm>
        </p:spPr>
        <p:txBody>
          <a:bodyPr/>
          <a:lstStyle/>
          <a:p>
            <a:pPr eaLnBrk="1" hangingPunct="1">
              <a:buSzPct val="80000"/>
              <a:buFont typeface="Symbol" pitchFamily="18" charset="2"/>
              <a:buChar char="-"/>
            </a:pPr>
            <a:endParaRPr lang="fr-FR" sz="3000" b="1" smtClean="0">
              <a:latin typeface="VNI-Times" pitchFamily="2" charset="0"/>
            </a:endParaRPr>
          </a:p>
          <a:p>
            <a:pPr eaLnBrk="1" hangingPunct="1">
              <a:buSzPct val="80000"/>
              <a:buFont typeface="Symbol" pitchFamily="18" charset="2"/>
              <a:buChar char="-"/>
            </a:pPr>
            <a:r>
              <a:rPr lang="fr-FR" sz="3000" b="1" smtClean="0">
                <a:latin typeface="VNI-Times" pitchFamily="2" charset="0"/>
              </a:rPr>
              <a:t>Vaät lieäu Composite:</a:t>
            </a:r>
          </a:p>
          <a:p>
            <a:pPr eaLnBrk="1" hangingPunct="1">
              <a:buSzPct val="80000"/>
              <a:buFont typeface="Arial" charset="0"/>
              <a:buNone/>
            </a:pPr>
            <a:endParaRPr lang="fr-FR" sz="3000" b="1" smtClean="0">
              <a:latin typeface="VNI-Times" pitchFamily="2" charset="0"/>
            </a:endParaRPr>
          </a:p>
          <a:p>
            <a:pPr lvl="1" eaLnBrk="1" hangingPunct="1">
              <a:buSzPct val="80000"/>
              <a:buFont typeface="Wingdings" pitchFamily="2" charset="2"/>
              <a:buChar char="§"/>
            </a:pPr>
            <a:r>
              <a:rPr lang="fr-FR" b="1" smtClean="0">
                <a:latin typeface="VNI-Times" pitchFamily="2" charset="0"/>
              </a:rPr>
              <a:t>Laø caùc loaïi nhöïa nhieät cöùng ñöôïc taêng cöôøng baèng caùc sôïi: Thuûy tinh, Cacbon, Bazan, Amiang…</a:t>
            </a:r>
          </a:p>
          <a:p>
            <a:pPr eaLnBrk="1" hangingPunct="1">
              <a:buFont typeface="Wingdings" pitchFamily="2" charset="2"/>
              <a:buNone/>
            </a:pPr>
            <a:r>
              <a:rPr lang="fr-FR" sz="2800" b="1" smtClean="0">
                <a:latin typeface="VNI-Times" pitchFamily="2" charset="0"/>
              </a:rPr>
              <a:t>	+ Coù ñoä cöùng cao (coù theå töông ñöông theùp).</a:t>
            </a:r>
          </a:p>
          <a:p>
            <a:pPr eaLnBrk="1" hangingPunct="1">
              <a:buFont typeface="Wingdings" pitchFamily="2" charset="2"/>
              <a:buNone/>
            </a:pPr>
            <a:r>
              <a:rPr lang="fr-FR" sz="2800" b="1" smtClean="0">
                <a:latin typeface="VNI-Times" pitchFamily="2" charset="0"/>
              </a:rPr>
              <a:t>	+ Choáng aên moøn cao.</a:t>
            </a:r>
          </a:p>
          <a:p>
            <a:pPr eaLnBrk="1" hangingPunct="1">
              <a:buFont typeface="Wingdings" pitchFamily="2" charset="2"/>
              <a:buNone/>
            </a:pPr>
            <a:r>
              <a:rPr lang="fr-FR" sz="2800" b="1" smtClean="0">
                <a:latin typeface="VNI-Times" pitchFamily="2" charset="0"/>
              </a:rPr>
              <a:t>	+ Deã gia coâng, taïo hình.</a:t>
            </a:r>
          </a:p>
          <a:p>
            <a:pPr eaLnBrk="1" hangingPunct="1">
              <a:buFont typeface="Wingdings" pitchFamily="2" charset="2"/>
              <a:buNone/>
            </a:pPr>
            <a:r>
              <a:rPr lang="fr-FR" sz="2800" b="1" smtClean="0">
                <a:latin typeface="VNI-Times" pitchFamily="2" charset="0"/>
              </a:rPr>
              <a:t>	+ Duøng ñeå cheá taïo Thieát bò, ñöôøng oáng, boïc loùt.</a:t>
            </a:r>
            <a:endParaRPr lang="en-US" sz="2800" b="1" smtClean="0">
              <a:latin typeface="VNI-Times" pitchFamily="2" charset="0"/>
            </a:endParaRPr>
          </a:p>
        </p:txBody>
      </p:sp>
      <p:sp>
        <p:nvSpPr>
          <p:cNvPr id="30724" name="Slide Number Placeholder 5"/>
          <p:cNvSpPr>
            <a:spLocks noGrp="1"/>
          </p:cNvSpPr>
          <p:nvPr>
            <p:ph type="sldNum" sz="quarter" idx="12"/>
          </p:nvPr>
        </p:nvSpPr>
        <p:spPr/>
        <p:txBody>
          <a:bodyPr/>
          <a:lstStyle/>
          <a:p>
            <a:pPr>
              <a:defRPr/>
            </a:pPr>
            <a:fld id="{51548E59-1CA0-4CB5-BD1B-A3FD7F4D65A2}" type="slidenum">
              <a:rPr lang="en-US"/>
              <a:pPr>
                <a:defRPr/>
              </a:pPr>
              <a:t>26</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strips(downLeft)">
                                      <p:cBhvr>
                                        <p:cTn id="7" dur="3000"/>
                                        <p:tgtEl>
                                          <p:spTgt spid="44035">
                                            <p:txEl>
                                              <p:pRg st="1" end="1"/>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44035">
                                            <p:txEl>
                                              <p:pRg st="3" end="3"/>
                                            </p:txEl>
                                          </p:spTgt>
                                        </p:tgtEl>
                                        <p:attrNameLst>
                                          <p:attrName>style.visibility</p:attrName>
                                        </p:attrNameLst>
                                      </p:cBhvr>
                                      <p:to>
                                        <p:strVal val="visible"/>
                                      </p:to>
                                    </p:set>
                                    <p:animEffect transition="in" filter="strips(downLeft)">
                                      <p:cBhvr>
                                        <p:cTn id="10" dur="3000"/>
                                        <p:tgtEl>
                                          <p:spTgt spid="44035">
                                            <p:txEl>
                                              <p:pRg st="3" end="3"/>
                                            </p:txEl>
                                          </p:spTgt>
                                        </p:tgtEl>
                                      </p:cBhvr>
                                    </p:animEffect>
                                  </p:childTnLst>
                                </p:cTn>
                              </p:par>
                              <p:par>
                                <p:cTn id="11" presetID="2" presetClass="entr" presetSubtype="4" fill="hold" nodeType="withEffect">
                                  <p:stCondLst>
                                    <p:cond delay="0"/>
                                  </p:stCondLst>
                                  <p:childTnLst>
                                    <p:set>
                                      <p:cBhvr>
                                        <p:cTn id="12" dur="1" fill="hold">
                                          <p:stCondLst>
                                            <p:cond delay="0"/>
                                          </p:stCondLst>
                                        </p:cTn>
                                        <p:tgtEl>
                                          <p:spTgt spid="44035">
                                            <p:txEl>
                                              <p:pRg st="5" end="5"/>
                                            </p:txEl>
                                          </p:spTgt>
                                        </p:tgtEl>
                                        <p:attrNameLst>
                                          <p:attrName>style.visibility</p:attrName>
                                        </p:attrNameLst>
                                      </p:cBhvr>
                                      <p:to>
                                        <p:strVal val="visible"/>
                                      </p:to>
                                    </p:set>
                                    <p:anim calcmode="lin" valueType="num">
                                      <p:cBhvr additive="base">
                                        <p:cTn id="13" dur="3000" fill="hold"/>
                                        <p:tgtEl>
                                          <p:spTgt spid="44035">
                                            <p:txEl>
                                              <p:pRg st="5" end="5"/>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44035">
                                            <p:txEl>
                                              <p:pRg st="5" end="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4035">
                                            <p:txEl>
                                              <p:pRg st="6" end="6"/>
                                            </p:txEl>
                                          </p:spTgt>
                                        </p:tgtEl>
                                        <p:attrNameLst>
                                          <p:attrName>style.visibility</p:attrName>
                                        </p:attrNameLst>
                                      </p:cBhvr>
                                      <p:to>
                                        <p:strVal val="visible"/>
                                      </p:to>
                                    </p:set>
                                    <p:anim calcmode="lin" valueType="num">
                                      <p:cBhvr additive="base">
                                        <p:cTn id="17" dur="3000" fill="hold"/>
                                        <p:tgtEl>
                                          <p:spTgt spid="44035">
                                            <p:txEl>
                                              <p:pRg st="6" end="6"/>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44035">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4035">
                                            <p:txEl>
                                              <p:pRg st="7" end="7"/>
                                            </p:txEl>
                                          </p:spTgt>
                                        </p:tgtEl>
                                        <p:attrNameLst>
                                          <p:attrName>style.visibility</p:attrName>
                                        </p:attrNameLst>
                                      </p:cBhvr>
                                      <p:to>
                                        <p:strVal val="visible"/>
                                      </p:to>
                                    </p:set>
                                    <p:anim calcmode="lin" valueType="num">
                                      <p:cBhvr additive="base">
                                        <p:cTn id="21" dur="3000" fill="hold"/>
                                        <p:tgtEl>
                                          <p:spTgt spid="44035">
                                            <p:txEl>
                                              <p:pRg st="7" end="7"/>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4403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123" name="Rectangle 43"/>
          <p:cNvSpPr>
            <a:spLocks noGrp="1" noChangeArrowheads="1"/>
          </p:cNvSpPr>
          <p:nvPr>
            <p:ph type="title"/>
          </p:nvPr>
        </p:nvSpPr>
        <p:spPr>
          <a:xfrm>
            <a:off x="1274763" y="304800"/>
            <a:ext cx="7267575" cy="803275"/>
          </a:xfrm>
        </p:spPr>
        <p:txBody>
          <a:bodyPr/>
          <a:lstStyle/>
          <a:p>
            <a:pPr eaLnBrk="1" hangingPunct="1"/>
            <a:r>
              <a:rPr lang="fr-FR" sz="3600" b="1" smtClean="0">
                <a:latin typeface="VNI-Times" pitchFamily="2" charset="0"/>
              </a:rPr>
              <a:t>Tính cô lyù vaø tæ leä giaù caû cuûa nhöïa</a:t>
            </a:r>
            <a:endParaRPr lang="en-US" sz="3600" b="1" smtClean="0">
              <a:latin typeface="VNI-Times" pitchFamily="2" charset="0"/>
            </a:endParaRPr>
          </a:p>
        </p:txBody>
      </p:sp>
      <p:graphicFrame>
        <p:nvGraphicFramePr>
          <p:cNvPr id="46147" name="Group 67"/>
          <p:cNvGraphicFramePr>
            <a:graphicFrameLocks noGrp="1"/>
          </p:cNvGraphicFramePr>
          <p:nvPr>
            <p:ph type="tbl" idx="1"/>
          </p:nvPr>
        </p:nvGraphicFramePr>
        <p:xfrm>
          <a:off x="381000" y="2057400"/>
          <a:ext cx="8458200" cy="4052888"/>
        </p:xfrm>
        <a:graphic>
          <a:graphicData uri="http://schemas.openxmlformats.org/drawingml/2006/table">
            <a:tbl>
              <a:tblPr/>
              <a:tblGrid>
                <a:gridCol w="1822888"/>
                <a:gridCol w="1917070"/>
                <a:gridCol w="1593508"/>
                <a:gridCol w="1593507"/>
                <a:gridCol w="1531226"/>
              </a:tblGrid>
              <a:tr h="883989">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Vaät lieäu</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a:t>
                      </a:r>
                      <a:r>
                        <a:rPr kumimoji="0" lang="en-US" sz="2600" b="1" i="0" u="none" strike="noStrike" cap="none" normalizeH="0" baseline="0" smtClean="0">
                          <a:ln>
                            <a:noFill/>
                          </a:ln>
                          <a:solidFill>
                            <a:schemeClr val="tx1"/>
                          </a:solidFill>
                          <a:effectLst/>
                          <a:latin typeface="VNI-Times" pitchFamily="2" charset="0"/>
                          <a:sym typeface="Symbol" pitchFamily="18" charset="2"/>
                        </a:rPr>
                        <a:t></a:t>
                      </a:r>
                      <a:r>
                        <a:rPr kumimoji="0" lang="en-US" sz="2600" b="1" i="0" u="none" strike="noStrike" cap="none" normalizeH="0" baseline="0" smtClean="0">
                          <a:ln>
                            <a:noFill/>
                          </a:ln>
                          <a:solidFill>
                            <a:schemeClr val="tx1"/>
                          </a:solidFill>
                          <a:effectLst/>
                          <a:latin typeface="VNI-Times" pitchFamily="2" charset="0"/>
                        </a:rPr>
                        <a:t>]keùo N/m</a:t>
                      </a:r>
                      <a:r>
                        <a:rPr kumimoji="0" lang="en-US" sz="2600" b="1" i="0" u="none" strike="noStrike" cap="none" normalizeH="0" baseline="30000" smtClean="0">
                          <a:ln>
                            <a:noFill/>
                          </a:ln>
                          <a:solidFill>
                            <a:schemeClr val="tx1"/>
                          </a:solidFill>
                          <a:effectLst/>
                          <a:latin typeface="VNI-Times" pitchFamily="2" charset="0"/>
                        </a:rPr>
                        <a:t>2</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E – N/m</a:t>
                      </a:r>
                      <a:r>
                        <a:rPr kumimoji="0" lang="en-US" sz="2600" b="1" i="0" u="none" strike="noStrike" cap="none" normalizeH="0" baseline="30000" smtClean="0">
                          <a:ln>
                            <a:noFill/>
                          </a:ln>
                          <a:solidFill>
                            <a:schemeClr val="tx1"/>
                          </a:solidFill>
                          <a:effectLst/>
                          <a:latin typeface="VNI-Times" pitchFamily="2" charset="0"/>
                        </a:rPr>
                        <a:t>2</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sym typeface="Symbol" pitchFamily="18" charset="2"/>
                        </a:rPr>
                        <a:t></a:t>
                      </a:r>
                      <a:r>
                        <a:rPr kumimoji="0" lang="en-US" sz="2600" b="1" i="0" u="none" strike="noStrike" cap="none" normalizeH="0" baseline="0" smtClean="0">
                          <a:ln>
                            <a:noFill/>
                          </a:ln>
                          <a:solidFill>
                            <a:schemeClr val="tx1"/>
                          </a:solidFill>
                          <a:effectLst/>
                          <a:latin typeface="VNI-Times" pitchFamily="2" charset="0"/>
                        </a:rPr>
                        <a:t> - kg/m</a:t>
                      </a:r>
                      <a:r>
                        <a:rPr kumimoji="0" lang="en-US" sz="2600" b="1" i="0" u="none" strike="noStrike" cap="none" normalizeH="0" baseline="30000" smtClean="0">
                          <a:ln>
                            <a:noFill/>
                          </a:ln>
                          <a:solidFill>
                            <a:schemeClr val="tx1"/>
                          </a:solidFill>
                          <a:effectLst/>
                          <a:latin typeface="VNI-Times" pitchFamily="2" charset="0"/>
                        </a:rPr>
                        <a:t>3</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Tæ leä giaù</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568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PVC</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55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3,5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1.400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PE</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35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900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1,5</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PTFE</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21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2.100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1,5</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150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Vaät lieäu Composite</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250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14</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1.800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600" b="1" i="0" u="none" strike="noStrike" cap="none" normalizeH="0" baseline="0" smtClean="0">
                          <a:ln>
                            <a:noFill/>
                          </a:ln>
                          <a:solidFill>
                            <a:schemeClr val="tx1"/>
                          </a:solidFill>
                          <a:effectLst/>
                          <a:latin typeface="VNI-Times" pitchFamily="2" charset="0"/>
                        </a:rPr>
                        <a:t>5</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748" name="Slide Number Placeholder 5"/>
          <p:cNvSpPr>
            <a:spLocks noGrp="1"/>
          </p:cNvSpPr>
          <p:nvPr>
            <p:ph type="sldNum" sz="quarter" idx="12"/>
          </p:nvPr>
        </p:nvSpPr>
        <p:spPr/>
        <p:txBody>
          <a:bodyPr/>
          <a:lstStyle/>
          <a:p>
            <a:pPr>
              <a:defRPr/>
            </a:pPr>
            <a:fld id="{C5550C83-2287-4C30-948A-69A87E716045}" type="slidenum">
              <a:rPr lang="en-US" smtClean="0"/>
              <a:pPr>
                <a:defRPr/>
              </a:pPr>
              <a:t>27</a:t>
            </a:fld>
            <a:endParaRPr lang="en-US" smtClean="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123"/>
                                        </p:tgtEl>
                                        <p:attrNameLst>
                                          <p:attrName>style.visibility</p:attrName>
                                        </p:attrNameLst>
                                      </p:cBhvr>
                                      <p:to>
                                        <p:strVal val="visible"/>
                                      </p:to>
                                    </p:set>
                                    <p:animEffect transition="in" filter="dissolve">
                                      <p:cBhvr>
                                        <p:cTn id="7" dur="500"/>
                                        <p:tgtEl>
                                          <p:spTgt spid="46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6147"/>
                                        </p:tgtEl>
                                        <p:attrNameLst>
                                          <p:attrName>style.visibility</p:attrName>
                                        </p:attrNameLst>
                                      </p:cBhvr>
                                      <p:to>
                                        <p:strVal val="visible"/>
                                      </p:to>
                                    </p:set>
                                    <p:anim calcmode="lin" valueType="num">
                                      <p:cBhvr additive="base">
                                        <p:cTn id="12" dur="500" fill="hold"/>
                                        <p:tgtEl>
                                          <p:spTgt spid="46147"/>
                                        </p:tgtEl>
                                        <p:attrNameLst>
                                          <p:attrName>ppt_x</p:attrName>
                                        </p:attrNameLst>
                                      </p:cBhvr>
                                      <p:tavLst>
                                        <p:tav tm="0">
                                          <p:val>
                                            <p:strVal val="#ppt_x"/>
                                          </p:val>
                                        </p:tav>
                                        <p:tav tm="100000">
                                          <p:val>
                                            <p:strVal val="#ppt_x"/>
                                          </p:val>
                                        </p:tav>
                                      </p:tavLst>
                                    </p:anim>
                                    <p:anim calcmode="lin" valueType="num">
                                      <p:cBhvr additive="base">
                                        <p:cTn id="13" dur="500" fill="hold"/>
                                        <p:tgtEl>
                                          <p:spTgt spid="4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a:xfrm>
            <a:off x="533400" y="228600"/>
            <a:ext cx="8305800" cy="6248400"/>
          </a:xfrm>
        </p:spPr>
        <p:txBody>
          <a:bodyPr/>
          <a:lstStyle/>
          <a:p>
            <a:pPr eaLnBrk="1" hangingPunct="1">
              <a:buSzPct val="80000"/>
              <a:buFont typeface="Wingdings" pitchFamily="2" charset="2"/>
              <a:buChar char="v"/>
            </a:pPr>
            <a:endParaRPr lang="en-US" sz="2800" smtClean="0">
              <a:latin typeface="VNI-Times" pitchFamily="2" charset="0"/>
            </a:endParaRPr>
          </a:p>
          <a:p>
            <a:pPr eaLnBrk="1" hangingPunct="1">
              <a:buSzPct val="80000"/>
              <a:buFont typeface="Wingdings" pitchFamily="2" charset="2"/>
              <a:buChar char="v"/>
            </a:pPr>
            <a:r>
              <a:rPr lang="en-US" sz="2800" b="1" smtClean="0">
                <a:latin typeface="VNI-Times" pitchFamily="2" charset="0"/>
              </a:rPr>
              <a:t> Cao su:</a:t>
            </a:r>
          </a:p>
          <a:p>
            <a:pPr lvl="1" indent="-220663" eaLnBrk="1" hangingPunct="1">
              <a:buSzPct val="80000"/>
              <a:buFont typeface="Symbol" pitchFamily="18" charset="2"/>
              <a:buChar char="-"/>
            </a:pPr>
            <a:endParaRPr lang="en-US" smtClean="0">
              <a:latin typeface="VNI-Times" pitchFamily="2" charset="0"/>
            </a:endParaRPr>
          </a:p>
          <a:p>
            <a:pPr lvl="1" indent="-220663" eaLnBrk="1" hangingPunct="1">
              <a:buSzPct val="80000"/>
              <a:buFont typeface="Symbol" pitchFamily="18" charset="2"/>
              <a:buChar char="-"/>
            </a:pPr>
            <a:r>
              <a:rPr lang="en-US" smtClean="0">
                <a:latin typeface="VNI-Times" pitchFamily="2" charset="0"/>
              </a:rPr>
              <a:t>Coù tính ñaøn hoài cao.</a:t>
            </a:r>
          </a:p>
          <a:p>
            <a:pPr lvl="1" indent="-220663" eaLnBrk="1" hangingPunct="1">
              <a:buSzPct val="80000"/>
              <a:buFont typeface="Symbol" pitchFamily="18" charset="2"/>
              <a:buChar char="-"/>
            </a:pPr>
            <a:r>
              <a:rPr lang="en-US" smtClean="0">
                <a:latin typeface="VNI-Times" pitchFamily="2" charset="0"/>
              </a:rPr>
              <a:t>Thöôøng duøng ñeå laøm taám loùt, oáng, lôùp ñeäm.</a:t>
            </a:r>
          </a:p>
          <a:p>
            <a:pPr marL="1265238" lvl="2" indent="-342900" eaLnBrk="1" hangingPunct="1">
              <a:buSzPct val="80000"/>
              <a:buFont typeface="Wingdings" pitchFamily="2" charset="2"/>
              <a:buChar char="§"/>
            </a:pPr>
            <a:r>
              <a:rPr lang="en-US" sz="2800" smtClean="0">
                <a:latin typeface="VNI-Times" pitchFamily="2" charset="0"/>
              </a:rPr>
              <a:t> </a:t>
            </a:r>
            <a:r>
              <a:rPr lang="en-US" sz="2800" u="sng" smtClean="0">
                <a:latin typeface="VNI-Times" pitchFamily="2" charset="0"/>
              </a:rPr>
              <a:t>Cao su töï nhieân</a:t>
            </a:r>
            <a:r>
              <a:rPr lang="en-US" sz="2800" smtClean="0">
                <a:latin typeface="VNI-Times" pitchFamily="2" charset="0"/>
              </a:rPr>
              <a:t>: coù tính ñaøn hoài cao,                    choáng laõo hoùa (khoâng söû duïng ñoái vôùi  caùc loaïi dung moâi vaø acid höõu cô).</a:t>
            </a:r>
          </a:p>
          <a:p>
            <a:pPr marL="1265238" lvl="2" indent="-342900" eaLnBrk="1" hangingPunct="1">
              <a:buSzPct val="80000"/>
              <a:buFont typeface="Wingdings" pitchFamily="2" charset="2"/>
              <a:buChar char="§"/>
            </a:pPr>
            <a:r>
              <a:rPr lang="en-US" sz="2800" smtClean="0">
                <a:latin typeface="VNI-Times" pitchFamily="2" charset="0"/>
              </a:rPr>
              <a:t> </a:t>
            </a:r>
            <a:r>
              <a:rPr lang="en-US" sz="2800" u="sng" smtClean="0">
                <a:latin typeface="VNI-Times" pitchFamily="2" charset="0"/>
              </a:rPr>
              <a:t>Cao su nhaân taïo</a:t>
            </a:r>
            <a:r>
              <a:rPr lang="en-US" sz="2800" smtClean="0">
                <a:latin typeface="VNI-Times" pitchFamily="2" charset="0"/>
              </a:rPr>
              <a:t>: duøng ñöôïc vôùi caùc loaïi dung moâi höõu cô, nhöng ñoä ñaøn hoài khoâng cao.</a:t>
            </a:r>
          </a:p>
        </p:txBody>
      </p:sp>
      <p:sp>
        <p:nvSpPr>
          <p:cNvPr id="32772" name="Slide Number Placeholder 5"/>
          <p:cNvSpPr>
            <a:spLocks noGrp="1"/>
          </p:cNvSpPr>
          <p:nvPr>
            <p:ph type="sldNum" sz="quarter" idx="12"/>
          </p:nvPr>
        </p:nvSpPr>
        <p:spPr/>
        <p:txBody>
          <a:bodyPr/>
          <a:lstStyle/>
          <a:p>
            <a:pPr>
              <a:defRPr/>
            </a:pPr>
            <a:fld id="{0C34F783-9721-409A-A2DB-B018FEA246FB}" type="slidenum">
              <a:rPr lang="en-US"/>
              <a:pPr>
                <a:defRPr/>
              </a:pPr>
              <a:t>28</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strips(downLeft)">
                                      <p:cBhvr>
                                        <p:cTn id="7" dur="3000"/>
                                        <p:tgtEl>
                                          <p:spTgt spid="4813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8131">
                                            <p:txEl>
                                              <p:pRg st="3" end="3"/>
                                            </p:txEl>
                                          </p:spTgt>
                                        </p:tgtEl>
                                        <p:attrNameLst>
                                          <p:attrName>style.visibility</p:attrName>
                                        </p:attrNameLst>
                                      </p:cBhvr>
                                      <p:to>
                                        <p:strVal val="visible"/>
                                      </p:to>
                                    </p:set>
                                    <p:animEffect transition="in" filter="box(in)">
                                      <p:cBhvr>
                                        <p:cTn id="12" dur="3000"/>
                                        <p:tgtEl>
                                          <p:spTgt spid="48131">
                                            <p:txEl>
                                              <p:pRg st="3" end="3"/>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48131">
                                            <p:txEl>
                                              <p:pRg st="4" end="4"/>
                                            </p:txEl>
                                          </p:spTgt>
                                        </p:tgtEl>
                                        <p:attrNameLst>
                                          <p:attrName>style.visibility</p:attrName>
                                        </p:attrNameLst>
                                      </p:cBhvr>
                                      <p:to>
                                        <p:strVal val="visible"/>
                                      </p:to>
                                    </p:set>
                                    <p:animEffect transition="in" filter="box(in)">
                                      <p:cBhvr>
                                        <p:cTn id="15" dur="3000"/>
                                        <p:tgtEl>
                                          <p:spTgt spid="48131">
                                            <p:txEl>
                                              <p:pRg st="4" end="4"/>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5" presetClass="entr" presetSubtype="0" fill="hold" nodeType="clickEffect">
                                  <p:stCondLst>
                                    <p:cond delay="0"/>
                                  </p:stCondLst>
                                  <p:childTnLst>
                                    <p:set>
                                      <p:cBhvr>
                                        <p:cTn id="19" dur="1" fill="hold">
                                          <p:stCondLst>
                                            <p:cond delay="0"/>
                                          </p:stCondLst>
                                        </p:cTn>
                                        <p:tgtEl>
                                          <p:spTgt spid="48131">
                                            <p:txEl>
                                              <p:pRg st="5" end="5"/>
                                            </p:txEl>
                                          </p:spTgt>
                                        </p:tgtEl>
                                        <p:attrNameLst>
                                          <p:attrName>style.visibility</p:attrName>
                                        </p:attrNameLst>
                                      </p:cBhvr>
                                      <p:to>
                                        <p:strVal val="visible"/>
                                      </p:to>
                                    </p:set>
                                    <p:anim calcmode="lin" valueType="num">
                                      <p:cBhvr>
                                        <p:cTn id="20" dur="2000" fill="hold"/>
                                        <p:tgtEl>
                                          <p:spTgt spid="48131">
                                            <p:txEl>
                                              <p:pRg st="5" end="5"/>
                                            </p:txEl>
                                          </p:spTgt>
                                        </p:tgtEl>
                                        <p:attrNameLst>
                                          <p:attrName>ppt_w</p:attrName>
                                        </p:attrNameLst>
                                      </p:cBhvr>
                                      <p:tavLst>
                                        <p:tav tm="0">
                                          <p:val>
                                            <p:strVal val="#ppt_w*0.70"/>
                                          </p:val>
                                        </p:tav>
                                        <p:tav tm="100000">
                                          <p:val>
                                            <p:strVal val="#ppt_w"/>
                                          </p:val>
                                        </p:tav>
                                      </p:tavLst>
                                    </p:anim>
                                    <p:anim calcmode="lin" valueType="num">
                                      <p:cBhvr>
                                        <p:cTn id="21" dur="2000" fill="hold"/>
                                        <p:tgtEl>
                                          <p:spTgt spid="48131">
                                            <p:txEl>
                                              <p:pRg st="5" end="5"/>
                                            </p:txEl>
                                          </p:spTgt>
                                        </p:tgtEl>
                                        <p:attrNameLst>
                                          <p:attrName>ppt_h</p:attrName>
                                        </p:attrNameLst>
                                      </p:cBhvr>
                                      <p:tavLst>
                                        <p:tav tm="0">
                                          <p:val>
                                            <p:strVal val="#ppt_h"/>
                                          </p:val>
                                        </p:tav>
                                        <p:tav tm="100000">
                                          <p:val>
                                            <p:strVal val="#ppt_h"/>
                                          </p:val>
                                        </p:tav>
                                      </p:tavLst>
                                    </p:anim>
                                    <p:animEffect transition="in" filter="fade">
                                      <p:cBhvr>
                                        <p:cTn id="22" dur="2000"/>
                                        <p:tgtEl>
                                          <p:spTgt spid="48131">
                                            <p:txEl>
                                              <p:pRg st="5" end="5"/>
                                            </p:txEl>
                                          </p:spTgt>
                                        </p:tgtEl>
                                      </p:cBhvr>
                                    </p:animEffect>
                                  </p:childTnLst>
                                </p:cTn>
                              </p:par>
                              <p:par>
                                <p:cTn id="23" presetID="55" presetClass="entr" presetSubtype="0" fill="hold" nodeType="withEffect">
                                  <p:stCondLst>
                                    <p:cond delay="0"/>
                                  </p:stCondLst>
                                  <p:childTnLst>
                                    <p:set>
                                      <p:cBhvr>
                                        <p:cTn id="24" dur="1" fill="hold">
                                          <p:stCondLst>
                                            <p:cond delay="0"/>
                                          </p:stCondLst>
                                        </p:cTn>
                                        <p:tgtEl>
                                          <p:spTgt spid="48131">
                                            <p:txEl>
                                              <p:pRg st="6" end="6"/>
                                            </p:txEl>
                                          </p:spTgt>
                                        </p:tgtEl>
                                        <p:attrNameLst>
                                          <p:attrName>style.visibility</p:attrName>
                                        </p:attrNameLst>
                                      </p:cBhvr>
                                      <p:to>
                                        <p:strVal val="visible"/>
                                      </p:to>
                                    </p:set>
                                    <p:anim calcmode="lin" valueType="num">
                                      <p:cBhvr>
                                        <p:cTn id="25" dur="2000" fill="hold"/>
                                        <p:tgtEl>
                                          <p:spTgt spid="48131">
                                            <p:txEl>
                                              <p:pRg st="6" end="6"/>
                                            </p:txEl>
                                          </p:spTgt>
                                        </p:tgtEl>
                                        <p:attrNameLst>
                                          <p:attrName>ppt_w</p:attrName>
                                        </p:attrNameLst>
                                      </p:cBhvr>
                                      <p:tavLst>
                                        <p:tav tm="0">
                                          <p:val>
                                            <p:strVal val="#ppt_w*0.70"/>
                                          </p:val>
                                        </p:tav>
                                        <p:tav tm="100000">
                                          <p:val>
                                            <p:strVal val="#ppt_w"/>
                                          </p:val>
                                        </p:tav>
                                      </p:tavLst>
                                    </p:anim>
                                    <p:anim calcmode="lin" valueType="num">
                                      <p:cBhvr>
                                        <p:cTn id="26" dur="2000" fill="hold"/>
                                        <p:tgtEl>
                                          <p:spTgt spid="48131">
                                            <p:txEl>
                                              <p:pRg st="6" end="6"/>
                                            </p:txEl>
                                          </p:spTgt>
                                        </p:tgtEl>
                                        <p:attrNameLst>
                                          <p:attrName>ppt_h</p:attrName>
                                        </p:attrNameLst>
                                      </p:cBhvr>
                                      <p:tavLst>
                                        <p:tav tm="0">
                                          <p:val>
                                            <p:strVal val="#ppt_h"/>
                                          </p:val>
                                        </p:tav>
                                        <p:tav tm="100000">
                                          <p:val>
                                            <p:strVal val="#ppt_h"/>
                                          </p:val>
                                        </p:tav>
                                      </p:tavLst>
                                    </p:anim>
                                    <p:animEffect transition="in" filter="fade">
                                      <p:cBhvr>
                                        <p:cTn id="27" dur="2000"/>
                                        <p:tgtEl>
                                          <p:spTgt spid="481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304800" y="228600"/>
            <a:ext cx="8839200" cy="6629400"/>
          </a:xfrm>
        </p:spPr>
        <p:txBody>
          <a:bodyPr/>
          <a:lstStyle/>
          <a:p>
            <a:pPr eaLnBrk="1" hangingPunct="1">
              <a:lnSpc>
                <a:spcPct val="90000"/>
              </a:lnSpc>
              <a:buSzPct val="80000"/>
              <a:buFont typeface="Wingdings" pitchFamily="2" charset="2"/>
              <a:buChar char="v"/>
            </a:pPr>
            <a:r>
              <a:rPr lang="en-US" sz="3600" smtClean="0">
                <a:latin typeface="VNI-Times" pitchFamily="2" charset="0"/>
              </a:rPr>
              <a:t>Sôn:</a:t>
            </a:r>
          </a:p>
          <a:p>
            <a:pPr lvl="1" eaLnBrk="1" hangingPunct="1">
              <a:lnSpc>
                <a:spcPct val="90000"/>
              </a:lnSpc>
              <a:buSzPct val="80000"/>
              <a:buFont typeface="Wingdings" pitchFamily="2" charset="2"/>
              <a:buChar char="§"/>
            </a:pPr>
            <a:r>
              <a:rPr lang="en-US" sz="2900" smtClean="0">
                <a:latin typeface="VNI-Times" pitchFamily="2" charset="0"/>
              </a:rPr>
              <a:t>Duøng ñeå taïo lôùp phuû baûo veä choáng aên moøn.</a:t>
            </a:r>
          </a:p>
          <a:p>
            <a:pPr lvl="1" eaLnBrk="1" hangingPunct="1">
              <a:lnSpc>
                <a:spcPct val="90000"/>
              </a:lnSpc>
              <a:buSzPct val="80000"/>
              <a:buFont typeface="Wingdings" pitchFamily="2" charset="2"/>
              <a:buChar char="§"/>
            </a:pPr>
            <a:r>
              <a:rPr lang="en-US" sz="2900" smtClean="0">
                <a:latin typeface="VNI-Times" pitchFamily="2" charset="0"/>
              </a:rPr>
              <a:t>Duøng ñeå trang trí, caûnh baùo.</a:t>
            </a:r>
          </a:p>
          <a:p>
            <a:pPr lvl="1" eaLnBrk="1" hangingPunct="1">
              <a:lnSpc>
                <a:spcPct val="90000"/>
              </a:lnSpc>
              <a:buSzPct val="80000"/>
              <a:buFontTx/>
              <a:buNone/>
            </a:pPr>
            <a:endParaRPr lang="en-US" sz="2900" smtClean="0">
              <a:latin typeface="VNI-Times" pitchFamily="2" charset="0"/>
            </a:endParaRPr>
          </a:p>
          <a:p>
            <a:pPr lvl="2" eaLnBrk="1" hangingPunct="1">
              <a:lnSpc>
                <a:spcPct val="90000"/>
              </a:lnSpc>
              <a:buSzPct val="80000"/>
              <a:buFont typeface="Symbol" pitchFamily="18" charset="2"/>
              <a:buChar char="-"/>
            </a:pPr>
            <a:r>
              <a:rPr lang="en-US" sz="2900" smtClean="0">
                <a:latin typeface="VNI-Times" pitchFamily="2" charset="0"/>
              </a:rPr>
              <a:t>Sôn moät thaønh phaàn (Dung moâi + chaát maøu): sôn daàu, sôn nöôùc.</a:t>
            </a:r>
          </a:p>
          <a:p>
            <a:pPr lvl="2" eaLnBrk="1" hangingPunct="1">
              <a:lnSpc>
                <a:spcPct val="90000"/>
              </a:lnSpc>
              <a:buSzPct val="80000"/>
              <a:buFont typeface="Symbol" pitchFamily="18" charset="2"/>
              <a:buNone/>
            </a:pPr>
            <a:r>
              <a:rPr lang="en-US" sz="2900" smtClean="0">
                <a:latin typeface="VNI-Times" pitchFamily="2" charset="0"/>
              </a:rPr>
              <a:t>	+ Khaû naêng baûo veä thaáp.</a:t>
            </a:r>
          </a:p>
          <a:p>
            <a:pPr lvl="2" eaLnBrk="1" hangingPunct="1">
              <a:lnSpc>
                <a:spcPct val="90000"/>
              </a:lnSpc>
              <a:buSzPct val="80000"/>
              <a:buFont typeface="Symbol" pitchFamily="18" charset="2"/>
              <a:buNone/>
            </a:pPr>
            <a:endParaRPr lang="en-US" sz="2900" smtClean="0">
              <a:latin typeface="VNI-Times" pitchFamily="2" charset="0"/>
            </a:endParaRPr>
          </a:p>
          <a:p>
            <a:pPr lvl="2" eaLnBrk="1" hangingPunct="1">
              <a:lnSpc>
                <a:spcPct val="90000"/>
              </a:lnSpc>
              <a:buSzPct val="80000"/>
              <a:buFont typeface="Symbol" pitchFamily="18" charset="2"/>
              <a:buChar char="-"/>
            </a:pPr>
            <a:r>
              <a:rPr lang="en-US" sz="2900" smtClean="0">
                <a:latin typeface="VNI-Times" pitchFamily="2" charset="0"/>
              </a:rPr>
              <a:t>Sôn hai thaønh phaàn (Nhöïa Epoxy + chaát ñoùng raén) coù khaû naêng baûo veä choáng aên moøn cao, ñoä baùm dính toát.</a:t>
            </a:r>
          </a:p>
        </p:txBody>
      </p:sp>
      <p:sp>
        <p:nvSpPr>
          <p:cNvPr id="33796" name="Slide Number Placeholder 5"/>
          <p:cNvSpPr>
            <a:spLocks noGrp="1"/>
          </p:cNvSpPr>
          <p:nvPr>
            <p:ph type="sldNum" sz="quarter" idx="12"/>
          </p:nvPr>
        </p:nvSpPr>
        <p:spPr/>
        <p:txBody>
          <a:bodyPr/>
          <a:lstStyle/>
          <a:p>
            <a:pPr>
              <a:defRPr/>
            </a:pPr>
            <a:fld id="{6B0567AC-3C5E-45CB-B264-E87231887C4C}" type="slidenum">
              <a:rPr lang="en-US"/>
              <a:pPr>
                <a:defRPr/>
              </a:pPr>
              <a:t>29</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strips(downLeft)">
                                      <p:cBhvr>
                                        <p:cTn id="7" dur="3000"/>
                                        <p:tgtEl>
                                          <p:spTgt spid="50179">
                                            <p:txEl>
                                              <p:pRg st="0" end="0"/>
                                            </p:txEl>
                                          </p:spTgt>
                                        </p:tgtEl>
                                      </p:cBhvr>
                                    </p:animEffect>
                                  </p:childTnLst>
                                </p:cTn>
                              </p:par>
                            </p:childTnLst>
                          </p:cTn>
                        </p:par>
                        <p:par>
                          <p:cTn id="8" fill="hold" nodeType="afterGroup">
                            <p:stCondLst>
                              <p:cond delay="3000"/>
                            </p:stCondLst>
                            <p:childTnLst>
                              <p:par>
                                <p:cTn id="9" presetID="4" presetClass="entr" presetSubtype="16" fill="hold" nodeType="after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animEffect transition="in" filter="box(in)">
                                      <p:cBhvr>
                                        <p:cTn id="11" dur="3000"/>
                                        <p:tgtEl>
                                          <p:spTgt spid="50179">
                                            <p:txEl>
                                              <p:pRg st="1" end="1"/>
                                            </p:txEl>
                                          </p:spTgt>
                                        </p:tgtEl>
                                      </p:cBhvr>
                                    </p:animEffect>
                                  </p:childTnLst>
                                </p:cTn>
                              </p:par>
                              <p:par>
                                <p:cTn id="12" presetID="4" presetClass="entr" presetSubtype="16" fill="hold" nodeType="withEffect">
                                  <p:stCondLst>
                                    <p:cond delay="0"/>
                                  </p:stCondLst>
                                  <p:childTnLst>
                                    <p:set>
                                      <p:cBhvr>
                                        <p:cTn id="13" dur="1" fill="hold">
                                          <p:stCondLst>
                                            <p:cond delay="0"/>
                                          </p:stCondLst>
                                        </p:cTn>
                                        <p:tgtEl>
                                          <p:spTgt spid="50179">
                                            <p:txEl>
                                              <p:pRg st="2" end="2"/>
                                            </p:txEl>
                                          </p:spTgt>
                                        </p:tgtEl>
                                        <p:attrNameLst>
                                          <p:attrName>style.visibility</p:attrName>
                                        </p:attrNameLst>
                                      </p:cBhvr>
                                      <p:to>
                                        <p:strVal val="visible"/>
                                      </p:to>
                                    </p:set>
                                    <p:animEffect transition="in" filter="box(in)">
                                      <p:cBhvr>
                                        <p:cTn id="14" dur="3000"/>
                                        <p:tgtEl>
                                          <p:spTgt spid="50179">
                                            <p:txEl>
                                              <p:pRg st="2" end="2"/>
                                            </p:txEl>
                                          </p:spTgt>
                                        </p:tgtEl>
                                      </p:cBhvr>
                                    </p:animEffect>
                                  </p:childTnLst>
                                </p:cTn>
                              </p:par>
                            </p:childTnLst>
                          </p:cTn>
                        </p:par>
                        <p:par>
                          <p:cTn id="15" fill="hold" nodeType="afterGroup">
                            <p:stCondLst>
                              <p:cond delay="6000"/>
                            </p:stCondLst>
                            <p:childTnLst>
                              <p:par>
                                <p:cTn id="16" presetID="2" presetClass="entr" presetSubtype="4" fill="hold" nodeType="afterEffect">
                                  <p:stCondLst>
                                    <p:cond delay="0"/>
                                  </p:stCondLst>
                                  <p:childTnLst>
                                    <p:set>
                                      <p:cBhvr>
                                        <p:cTn id="17" dur="1" fill="hold">
                                          <p:stCondLst>
                                            <p:cond delay="0"/>
                                          </p:stCondLst>
                                        </p:cTn>
                                        <p:tgtEl>
                                          <p:spTgt spid="50179">
                                            <p:txEl>
                                              <p:pRg st="4" end="4"/>
                                            </p:txEl>
                                          </p:spTgt>
                                        </p:tgtEl>
                                        <p:attrNameLst>
                                          <p:attrName>style.visibility</p:attrName>
                                        </p:attrNameLst>
                                      </p:cBhvr>
                                      <p:to>
                                        <p:strVal val="visible"/>
                                      </p:to>
                                    </p:set>
                                    <p:anim calcmode="lin" valueType="num">
                                      <p:cBhvr additive="base">
                                        <p:cTn id="18" dur="3000" fill="hold"/>
                                        <p:tgtEl>
                                          <p:spTgt spid="50179">
                                            <p:txEl>
                                              <p:pRg st="4" end="4"/>
                                            </p:txEl>
                                          </p:spTgt>
                                        </p:tgtEl>
                                        <p:attrNameLst>
                                          <p:attrName>ppt_x</p:attrName>
                                        </p:attrNameLst>
                                      </p:cBhvr>
                                      <p:tavLst>
                                        <p:tav tm="0">
                                          <p:val>
                                            <p:strVal val="#ppt_x"/>
                                          </p:val>
                                        </p:tav>
                                        <p:tav tm="100000">
                                          <p:val>
                                            <p:strVal val="#ppt_x"/>
                                          </p:val>
                                        </p:tav>
                                      </p:tavLst>
                                    </p:anim>
                                    <p:anim calcmode="lin" valueType="num">
                                      <p:cBhvr additive="base">
                                        <p:cTn id="19" dur="3000" fill="hold"/>
                                        <p:tgtEl>
                                          <p:spTgt spid="50179">
                                            <p:txEl>
                                              <p:pRg st="4" end="4"/>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0179">
                                            <p:txEl>
                                              <p:pRg st="5" end="5"/>
                                            </p:txEl>
                                          </p:spTgt>
                                        </p:tgtEl>
                                        <p:attrNameLst>
                                          <p:attrName>style.visibility</p:attrName>
                                        </p:attrNameLst>
                                      </p:cBhvr>
                                      <p:to>
                                        <p:strVal val="visible"/>
                                      </p:to>
                                    </p:set>
                                    <p:anim calcmode="lin" valueType="num">
                                      <p:cBhvr additive="base">
                                        <p:cTn id="22" dur="3000" fill="hold"/>
                                        <p:tgtEl>
                                          <p:spTgt spid="50179">
                                            <p:txEl>
                                              <p:pRg st="5" end="5"/>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50179">
                                            <p:txEl>
                                              <p:pRg st="5" end="5"/>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9000"/>
                            </p:stCondLst>
                            <p:childTnLst>
                              <p:par>
                                <p:cTn id="25" presetID="2" presetClass="entr" presetSubtype="4" fill="hold" nodeType="afterEffect">
                                  <p:stCondLst>
                                    <p:cond delay="0"/>
                                  </p:stCondLst>
                                  <p:childTnLst>
                                    <p:set>
                                      <p:cBhvr>
                                        <p:cTn id="26" dur="1" fill="hold">
                                          <p:stCondLst>
                                            <p:cond delay="0"/>
                                          </p:stCondLst>
                                        </p:cTn>
                                        <p:tgtEl>
                                          <p:spTgt spid="50179">
                                            <p:txEl>
                                              <p:pRg st="7" end="7"/>
                                            </p:txEl>
                                          </p:spTgt>
                                        </p:tgtEl>
                                        <p:attrNameLst>
                                          <p:attrName>style.visibility</p:attrName>
                                        </p:attrNameLst>
                                      </p:cBhvr>
                                      <p:to>
                                        <p:strVal val="visible"/>
                                      </p:to>
                                    </p:set>
                                    <p:anim calcmode="lin" valueType="num">
                                      <p:cBhvr additive="base">
                                        <p:cTn id="27" dur="1000" fill="hold"/>
                                        <p:tgtEl>
                                          <p:spTgt spid="50179">
                                            <p:txEl>
                                              <p:pRg st="7" end="7"/>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5017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marL="1117600" indent="-1117600" eaLnBrk="1" hangingPunct="1"/>
            <a:r>
              <a:rPr lang="en-US" sz="3200" b="1" smtClean="0">
                <a:latin typeface="VNI-Times" pitchFamily="2" charset="0"/>
              </a:rPr>
              <a:t>II. Löïa choïn thieát bò chính trong daây chuyeàn coâng ngheä:</a:t>
            </a:r>
          </a:p>
        </p:txBody>
      </p:sp>
      <p:sp>
        <p:nvSpPr>
          <p:cNvPr id="6150" name="Rectangle 3"/>
          <p:cNvSpPr>
            <a:spLocks noGrp="1" noChangeArrowheads="1"/>
          </p:cNvSpPr>
          <p:nvPr>
            <p:ph idx="1"/>
          </p:nvPr>
        </p:nvSpPr>
        <p:spPr>
          <a:xfrm>
            <a:off x="533400" y="1981200"/>
            <a:ext cx="8153400" cy="4114800"/>
          </a:xfrm>
        </p:spPr>
        <p:txBody>
          <a:bodyPr rtlCol="0">
            <a:normAutofit/>
          </a:bodyPr>
          <a:lstStyle/>
          <a:p>
            <a:pPr marL="1524000" lvl="2" indent="-609600" eaLnBrk="1" fontAlgn="auto" hangingPunct="1">
              <a:spcAft>
                <a:spcPts val="0"/>
              </a:spcAft>
              <a:buFont typeface="Wingdings" pitchFamily="2" charset="2"/>
              <a:buChar char="v"/>
              <a:defRPr/>
            </a:pPr>
            <a:r>
              <a:rPr lang="en-US" sz="2800" smtClean="0">
                <a:solidFill>
                  <a:srgbClr val="FFFF00"/>
                </a:solidFill>
                <a:latin typeface="VNI-Times" pitchFamily="2" charset="0"/>
              </a:rPr>
              <a:t>Ñònh nghóa:</a:t>
            </a:r>
            <a:r>
              <a:rPr lang="en-US" sz="2800" smtClean="0">
                <a:latin typeface="VNI-Times" pitchFamily="2" charset="0"/>
              </a:rPr>
              <a:t> </a:t>
            </a:r>
          </a:p>
          <a:p>
            <a:pPr marL="0" lvl="2" indent="625475" eaLnBrk="1" fontAlgn="auto" hangingPunct="1">
              <a:spcAft>
                <a:spcPts val="0"/>
              </a:spcAft>
              <a:buFont typeface="Arial" pitchFamily="34" charset="0"/>
              <a:buNone/>
              <a:defRPr/>
            </a:pPr>
            <a:r>
              <a:rPr lang="en-US" sz="2800" smtClean="0">
                <a:latin typeface="VNI-Times" pitchFamily="2" charset="0"/>
              </a:rPr>
              <a:t>Thieát bò chính trong daây chuyeàn coâng ngheä laø thieát bò quyeát ñònh:</a:t>
            </a:r>
          </a:p>
          <a:p>
            <a:pPr marL="1524000" lvl="2" indent="-609600" eaLnBrk="1" fontAlgn="auto" hangingPunct="1">
              <a:spcAft>
                <a:spcPts val="0"/>
              </a:spcAft>
              <a:buFont typeface="Wingdings" pitchFamily="2" charset="2"/>
              <a:buNone/>
              <a:defRPr/>
            </a:pPr>
            <a:endParaRPr lang="en-US" sz="2800" smtClean="0">
              <a:latin typeface="VNI-Times" pitchFamily="2" charset="0"/>
            </a:endParaRPr>
          </a:p>
          <a:p>
            <a:pPr marL="1524000" lvl="2" indent="-609600" eaLnBrk="1" fontAlgn="auto" hangingPunct="1">
              <a:spcAft>
                <a:spcPts val="0"/>
              </a:spcAft>
              <a:buFont typeface="Symbol" pitchFamily="18" charset="2"/>
              <a:buChar char="-"/>
              <a:defRPr/>
            </a:pPr>
            <a:r>
              <a:rPr lang="en-US" sz="2800" smtClean="0">
                <a:latin typeface="VNI-Times" pitchFamily="2" charset="0"/>
              </a:rPr>
              <a:t>Naêng suaát cuûa daây chuyeàn coâng ngheä.</a:t>
            </a:r>
          </a:p>
          <a:p>
            <a:pPr marL="1524000" lvl="2" indent="-609600" eaLnBrk="1" fontAlgn="auto" hangingPunct="1">
              <a:spcAft>
                <a:spcPts val="0"/>
              </a:spcAft>
              <a:buFont typeface="Symbol" pitchFamily="18" charset="2"/>
              <a:buNone/>
              <a:defRPr/>
            </a:pPr>
            <a:endParaRPr lang="en-US" sz="2800" smtClean="0">
              <a:latin typeface="VNI-Times" pitchFamily="2" charset="0"/>
            </a:endParaRPr>
          </a:p>
          <a:p>
            <a:pPr marL="1524000" lvl="2" indent="-609600" eaLnBrk="1" fontAlgn="auto" hangingPunct="1">
              <a:spcAft>
                <a:spcPts val="0"/>
              </a:spcAft>
              <a:buFont typeface="Symbol" pitchFamily="18" charset="2"/>
              <a:buChar char="-"/>
              <a:defRPr/>
            </a:pPr>
            <a:r>
              <a:rPr lang="en-US" sz="2800" smtClean="0">
                <a:latin typeface="VNI-Times" pitchFamily="2" charset="0"/>
              </a:rPr>
              <a:t>Chaát löôïng cuûa saûn phaåm.</a:t>
            </a:r>
          </a:p>
          <a:p>
            <a:pPr marL="812800" indent="-812800" eaLnBrk="1" fontAlgn="auto" hangingPunct="1">
              <a:spcAft>
                <a:spcPts val="0"/>
              </a:spcAft>
              <a:buFont typeface="Wingdings" pitchFamily="2" charset="2"/>
              <a:buNone/>
              <a:defRPr/>
            </a:pPr>
            <a:endParaRPr lang="en-US" sz="2800" smtClean="0"/>
          </a:p>
        </p:txBody>
      </p:sp>
      <p:sp>
        <p:nvSpPr>
          <p:cNvPr id="6148" name="Slide Number Placeholder 5"/>
          <p:cNvSpPr>
            <a:spLocks noGrp="1"/>
          </p:cNvSpPr>
          <p:nvPr>
            <p:ph type="sldNum" sz="quarter" idx="12"/>
          </p:nvPr>
        </p:nvSpPr>
        <p:spPr/>
        <p:txBody>
          <a:bodyPr/>
          <a:lstStyle/>
          <a:p>
            <a:pPr>
              <a:defRPr/>
            </a:pPr>
            <a:fld id="{20DA38F5-399E-4F67-B861-F3D0B432FC83}" type="slidenum">
              <a:rPr lang="en-US"/>
              <a:pPr>
                <a:defRPr/>
              </a:pPr>
              <a:t>3</a:t>
            </a:fld>
            <a:endParaRPr lang="en-US"/>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idx="1"/>
          </p:nvPr>
        </p:nvSpPr>
        <p:spPr>
          <a:xfrm>
            <a:off x="0" y="457200"/>
            <a:ext cx="9144000" cy="5638800"/>
          </a:xfrm>
        </p:spPr>
        <p:txBody>
          <a:bodyPr/>
          <a:lstStyle/>
          <a:p>
            <a:pPr lvl="2" eaLnBrk="1" hangingPunct="1">
              <a:buSzPct val="80000"/>
              <a:buFont typeface="Symbol" pitchFamily="18" charset="2"/>
              <a:buNone/>
            </a:pPr>
            <a:r>
              <a:rPr lang="en-US" sz="3200" b="1" smtClean="0">
                <a:latin typeface="VNI-Times" pitchFamily="2" charset="0"/>
              </a:rPr>
              <a:t>Caùc loaïi maøu söû duïng trong thieát bò hoùa hoïc:</a:t>
            </a:r>
          </a:p>
          <a:p>
            <a:pPr lvl="2" eaLnBrk="1" hangingPunct="1">
              <a:buSzPct val="80000"/>
              <a:buFont typeface="Symbol" pitchFamily="18" charset="2"/>
              <a:buNone/>
            </a:pPr>
            <a:endParaRPr lang="en-US" sz="3200" b="1" smtClean="0">
              <a:latin typeface="VNI-Times" pitchFamily="2" charset="0"/>
            </a:endParaRPr>
          </a:p>
          <a:p>
            <a:pPr eaLnBrk="1" hangingPunct="1">
              <a:buFont typeface="Wingdings" pitchFamily="2" charset="2"/>
              <a:buNone/>
            </a:pPr>
            <a:r>
              <a:rPr lang="en-US" sz="3300" smtClean="0">
                <a:latin typeface="VNI-Times" pitchFamily="2" charset="0"/>
              </a:rPr>
              <a:t>		  + </a:t>
            </a:r>
            <a:r>
              <a:rPr lang="en-US" sz="2800" smtClean="0">
                <a:latin typeface="VNI-Times" pitchFamily="2" charset="0"/>
              </a:rPr>
              <a:t>Maøu baïc: ñeå sôn caùc thieát bò coù t</a:t>
            </a:r>
            <a:r>
              <a:rPr lang="en-US" sz="2800" baseline="30000" smtClean="0">
                <a:latin typeface="VNI-Times" pitchFamily="2" charset="0"/>
              </a:rPr>
              <a:t>0</a:t>
            </a:r>
            <a:r>
              <a:rPr lang="en-US" sz="2800" smtClean="0">
                <a:latin typeface="VNI-Times" pitchFamily="2" charset="0"/>
              </a:rPr>
              <a:t> cao.</a:t>
            </a:r>
          </a:p>
          <a:p>
            <a:pPr eaLnBrk="1" hangingPunct="1">
              <a:buFont typeface="Wingdings" pitchFamily="2" charset="2"/>
              <a:buNone/>
            </a:pPr>
            <a:endParaRPr lang="en-US" sz="2800" smtClean="0">
              <a:latin typeface="VNI-Times" pitchFamily="2" charset="0"/>
            </a:endParaRPr>
          </a:p>
          <a:p>
            <a:pPr eaLnBrk="1" hangingPunct="1">
              <a:buFont typeface="Wingdings" pitchFamily="2" charset="2"/>
              <a:buNone/>
            </a:pPr>
            <a:r>
              <a:rPr lang="en-US" sz="2800" smtClean="0">
                <a:latin typeface="VNI-Times" pitchFamily="2" charset="0"/>
              </a:rPr>
              <a:t>		  + Gam maøu töø vaøng nhaït ñeán da cam: chæ  möùc ñoä   </a:t>
            </a:r>
          </a:p>
          <a:p>
            <a:pPr eaLnBrk="1" hangingPunct="1">
              <a:buFont typeface="Wingdings" pitchFamily="2" charset="2"/>
              <a:buNone/>
            </a:pPr>
            <a:r>
              <a:rPr lang="en-US" sz="2800" smtClean="0">
                <a:latin typeface="VNI-Times" pitchFamily="2" charset="0"/>
              </a:rPr>
              <a:t>                nguy hieåm taêng daàn cuûa caùc thieát  bò.</a:t>
            </a:r>
          </a:p>
          <a:p>
            <a:pPr eaLnBrk="1" hangingPunct="1">
              <a:buFont typeface="Wingdings" pitchFamily="2" charset="2"/>
              <a:buNone/>
            </a:pPr>
            <a:endParaRPr lang="en-US" sz="2800" smtClean="0">
              <a:latin typeface="VNI-Times" pitchFamily="2" charset="0"/>
            </a:endParaRPr>
          </a:p>
          <a:p>
            <a:pPr eaLnBrk="1" hangingPunct="1">
              <a:buFont typeface="Wingdings" pitchFamily="2" charset="2"/>
              <a:buNone/>
            </a:pPr>
            <a:r>
              <a:rPr lang="en-US" sz="2800" smtClean="0">
                <a:latin typeface="VNI-Times" pitchFamily="2" charset="0"/>
              </a:rPr>
              <a:t>		  + Maøu naâu: caùc boàn chöùa hoùa chaát.</a:t>
            </a:r>
          </a:p>
          <a:p>
            <a:pPr eaLnBrk="1" hangingPunct="1">
              <a:buFont typeface="Wingdings" pitchFamily="2" charset="2"/>
              <a:buNone/>
            </a:pPr>
            <a:endParaRPr lang="en-US" sz="2800" smtClean="0">
              <a:latin typeface="VNI-Times" pitchFamily="2" charset="0"/>
            </a:endParaRPr>
          </a:p>
          <a:p>
            <a:pPr eaLnBrk="1" hangingPunct="1">
              <a:buFont typeface="Wingdings" pitchFamily="2" charset="2"/>
              <a:buNone/>
            </a:pPr>
            <a:r>
              <a:rPr lang="en-US" sz="2800" smtClean="0">
                <a:latin typeface="VNI-Times" pitchFamily="2" charset="0"/>
              </a:rPr>
              <a:t>		  + Maøu ñen: chaân ñeá, maët saøn thieát bò.</a:t>
            </a:r>
          </a:p>
          <a:p>
            <a:pPr eaLnBrk="1" hangingPunct="1">
              <a:buFont typeface="Wingdings" pitchFamily="2" charset="2"/>
              <a:buNone/>
            </a:pPr>
            <a:endParaRPr lang="en-US" sz="2800" b="1" smtClean="0"/>
          </a:p>
        </p:txBody>
      </p:sp>
      <p:sp>
        <p:nvSpPr>
          <p:cNvPr id="34820" name="Slide Number Placeholder 5"/>
          <p:cNvSpPr>
            <a:spLocks noGrp="1"/>
          </p:cNvSpPr>
          <p:nvPr>
            <p:ph type="sldNum" sz="quarter" idx="12"/>
          </p:nvPr>
        </p:nvSpPr>
        <p:spPr/>
        <p:txBody>
          <a:bodyPr/>
          <a:lstStyle/>
          <a:p>
            <a:pPr>
              <a:defRPr/>
            </a:pPr>
            <a:fld id="{A49CCFA3-74DB-4455-8C57-4816BE413FFD}" type="slidenum">
              <a:rPr lang="en-US"/>
              <a:pPr>
                <a:defRPr/>
              </a:pPr>
              <a:t>30</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Effect transition="in" filter="strips(downLeft)">
                                      <p:cBhvr>
                                        <p:cTn id="7" dur="2000"/>
                                        <p:tgtEl>
                                          <p:spTgt spid="160771">
                                            <p:txEl>
                                              <p:pRg st="0" end="0"/>
                                            </p:txEl>
                                          </p:spTgt>
                                        </p:tgtEl>
                                      </p:cBhvr>
                                    </p:animEffect>
                                  </p:childTnLst>
                                </p:cTn>
                              </p:par>
                            </p:childTnLst>
                          </p:cTn>
                        </p:par>
                        <p:par>
                          <p:cTn id="8" fill="hold" nodeType="afterGroup">
                            <p:stCondLst>
                              <p:cond delay="2000"/>
                            </p:stCondLst>
                            <p:childTnLst>
                              <p:par>
                                <p:cTn id="9" presetID="7" presetClass="entr" presetSubtype="4" fill="hold" nodeType="afterEffect">
                                  <p:stCondLst>
                                    <p:cond delay="0"/>
                                  </p:stCondLst>
                                  <p:childTnLst>
                                    <p:set>
                                      <p:cBhvr>
                                        <p:cTn id="10" dur="1" fill="hold">
                                          <p:stCondLst>
                                            <p:cond delay="0"/>
                                          </p:stCondLst>
                                        </p:cTn>
                                        <p:tgtEl>
                                          <p:spTgt spid="160771">
                                            <p:txEl>
                                              <p:pRg st="2" end="2"/>
                                            </p:txEl>
                                          </p:spTgt>
                                        </p:tgtEl>
                                        <p:attrNameLst>
                                          <p:attrName>style.visibility</p:attrName>
                                        </p:attrNameLst>
                                      </p:cBhvr>
                                      <p:to>
                                        <p:strVal val="visible"/>
                                      </p:to>
                                    </p:set>
                                    <p:anim calcmode="lin" valueType="num">
                                      <p:cBhvr additive="base">
                                        <p:cTn id="11" dur="1000" fill="hold"/>
                                        <p:tgtEl>
                                          <p:spTgt spid="160771">
                                            <p:txEl>
                                              <p:pRg st="2" end="2"/>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60771">
                                            <p:txEl>
                                              <p:pRg st="2" end="2"/>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160771">
                                            <p:txEl>
                                              <p:pRg st="4" end="4"/>
                                            </p:txEl>
                                          </p:spTgt>
                                        </p:tgtEl>
                                        <p:attrNameLst>
                                          <p:attrName>style.visibility</p:attrName>
                                        </p:attrNameLst>
                                      </p:cBhvr>
                                      <p:to>
                                        <p:strVal val="visible"/>
                                      </p:to>
                                    </p:set>
                                    <p:anim calcmode="lin" valueType="num">
                                      <p:cBhvr additive="base">
                                        <p:cTn id="15" dur="10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160771">
                                            <p:txEl>
                                              <p:pRg st="4" end="4"/>
                                            </p:txEl>
                                          </p:spTgt>
                                        </p:tgtEl>
                                        <p:attrNameLst>
                                          <p:attrName>ppt_y</p:attrName>
                                        </p:attrNameLst>
                                      </p:cBhvr>
                                      <p:tavLst>
                                        <p:tav tm="0">
                                          <p:val>
                                            <p:strVal val="1+#ppt_h/2"/>
                                          </p:val>
                                        </p:tav>
                                        <p:tav tm="100000">
                                          <p:val>
                                            <p:strVal val="#ppt_y"/>
                                          </p:val>
                                        </p:tav>
                                      </p:tavLst>
                                    </p:anim>
                                  </p:childTnLst>
                                </p:cTn>
                              </p:par>
                              <p:par>
                                <p:cTn id="17" presetID="7" presetClass="entr" presetSubtype="4" fill="hold" nodeType="withEffect">
                                  <p:stCondLst>
                                    <p:cond delay="0"/>
                                  </p:stCondLst>
                                  <p:childTnLst>
                                    <p:set>
                                      <p:cBhvr>
                                        <p:cTn id="18" dur="1" fill="hold">
                                          <p:stCondLst>
                                            <p:cond delay="0"/>
                                          </p:stCondLst>
                                        </p:cTn>
                                        <p:tgtEl>
                                          <p:spTgt spid="160771">
                                            <p:txEl>
                                              <p:pRg st="5" end="5"/>
                                            </p:txEl>
                                          </p:spTgt>
                                        </p:tgtEl>
                                        <p:attrNameLst>
                                          <p:attrName>style.visibility</p:attrName>
                                        </p:attrNameLst>
                                      </p:cBhvr>
                                      <p:to>
                                        <p:strVal val="visible"/>
                                      </p:to>
                                    </p:set>
                                    <p:anim calcmode="lin" valueType="num">
                                      <p:cBhvr additive="base">
                                        <p:cTn id="19" dur="1000" fill="hold"/>
                                        <p:tgtEl>
                                          <p:spTgt spid="160771">
                                            <p:txEl>
                                              <p:pRg st="5" end="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0771">
                                            <p:txEl>
                                              <p:pRg st="5" end="5"/>
                                            </p:txEl>
                                          </p:spTgt>
                                        </p:tgtEl>
                                        <p:attrNameLst>
                                          <p:attrName>ppt_y</p:attrName>
                                        </p:attrNameLst>
                                      </p:cBhvr>
                                      <p:tavLst>
                                        <p:tav tm="0">
                                          <p:val>
                                            <p:strVal val="1+#ppt_h/2"/>
                                          </p:val>
                                        </p:tav>
                                        <p:tav tm="100000">
                                          <p:val>
                                            <p:strVal val="#ppt_y"/>
                                          </p:val>
                                        </p:tav>
                                      </p:tavLst>
                                    </p:anim>
                                  </p:childTnLst>
                                </p:cTn>
                              </p:par>
                              <p:par>
                                <p:cTn id="21" presetID="7" presetClass="entr" presetSubtype="4" fill="hold" nodeType="withEffect">
                                  <p:stCondLst>
                                    <p:cond delay="0"/>
                                  </p:stCondLst>
                                  <p:childTnLst>
                                    <p:set>
                                      <p:cBhvr>
                                        <p:cTn id="22" dur="1" fill="hold">
                                          <p:stCondLst>
                                            <p:cond delay="0"/>
                                          </p:stCondLst>
                                        </p:cTn>
                                        <p:tgtEl>
                                          <p:spTgt spid="160771">
                                            <p:txEl>
                                              <p:pRg st="7" end="7"/>
                                            </p:txEl>
                                          </p:spTgt>
                                        </p:tgtEl>
                                        <p:attrNameLst>
                                          <p:attrName>style.visibility</p:attrName>
                                        </p:attrNameLst>
                                      </p:cBhvr>
                                      <p:to>
                                        <p:strVal val="visible"/>
                                      </p:to>
                                    </p:set>
                                    <p:anim calcmode="lin" valueType="num">
                                      <p:cBhvr additive="base">
                                        <p:cTn id="23" dur="1000" fill="hold"/>
                                        <p:tgtEl>
                                          <p:spTgt spid="160771">
                                            <p:txEl>
                                              <p:pRg st="7" end="7"/>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160771">
                                            <p:txEl>
                                              <p:pRg st="7" end="7"/>
                                            </p:txEl>
                                          </p:spTgt>
                                        </p:tgtEl>
                                        <p:attrNameLst>
                                          <p:attrName>ppt_y</p:attrName>
                                        </p:attrNameLst>
                                      </p:cBhvr>
                                      <p:tavLst>
                                        <p:tav tm="0">
                                          <p:val>
                                            <p:strVal val="1+#ppt_h/2"/>
                                          </p:val>
                                        </p:tav>
                                        <p:tav tm="100000">
                                          <p:val>
                                            <p:strVal val="#ppt_y"/>
                                          </p:val>
                                        </p:tav>
                                      </p:tavLst>
                                    </p:anim>
                                  </p:childTnLst>
                                </p:cTn>
                              </p:par>
                              <p:par>
                                <p:cTn id="25" presetID="7" presetClass="entr" presetSubtype="4" fill="hold" nodeType="withEffect">
                                  <p:stCondLst>
                                    <p:cond delay="0"/>
                                  </p:stCondLst>
                                  <p:childTnLst>
                                    <p:set>
                                      <p:cBhvr>
                                        <p:cTn id="26" dur="1" fill="hold">
                                          <p:stCondLst>
                                            <p:cond delay="0"/>
                                          </p:stCondLst>
                                        </p:cTn>
                                        <p:tgtEl>
                                          <p:spTgt spid="160771">
                                            <p:txEl>
                                              <p:pRg st="9" end="9"/>
                                            </p:txEl>
                                          </p:spTgt>
                                        </p:tgtEl>
                                        <p:attrNameLst>
                                          <p:attrName>style.visibility</p:attrName>
                                        </p:attrNameLst>
                                      </p:cBhvr>
                                      <p:to>
                                        <p:strVal val="visible"/>
                                      </p:to>
                                    </p:set>
                                    <p:anim calcmode="lin" valueType="num">
                                      <p:cBhvr additive="base">
                                        <p:cTn id="27" dur="1000" fill="hold"/>
                                        <p:tgtEl>
                                          <p:spTgt spid="160771">
                                            <p:txEl>
                                              <p:pRg st="9" end="9"/>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16077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228600" y="0"/>
            <a:ext cx="8610600" cy="6858000"/>
          </a:xfrm>
        </p:spPr>
        <p:txBody>
          <a:bodyPr/>
          <a:lstStyle/>
          <a:p>
            <a:pPr marL="533400" indent="-533400" eaLnBrk="1" hangingPunct="1">
              <a:buFont typeface="Wingdings" pitchFamily="2" charset="2"/>
              <a:buAutoNum type="alphaLcPeriod" startAt="3"/>
            </a:pPr>
            <a:r>
              <a:rPr lang="en-US" sz="3600" b="1" smtClean="0">
                <a:latin typeface="VNI-Times" pitchFamily="2" charset="0"/>
              </a:rPr>
              <a:t>Vaät lieäu voâ cô:</a:t>
            </a:r>
          </a:p>
          <a:p>
            <a:pPr marL="533400" indent="-533400" eaLnBrk="1" hangingPunct="1">
              <a:buFont typeface="Wingdings" pitchFamily="2" charset="2"/>
              <a:buNone/>
            </a:pPr>
            <a:endParaRPr lang="en-US" sz="3600" smtClean="0">
              <a:latin typeface="VNI-Times" pitchFamily="2" charset="0"/>
            </a:endParaRPr>
          </a:p>
          <a:p>
            <a:pPr marL="914400" lvl="1" indent="-457200" eaLnBrk="1" hangingPunct="1">
              <a:buSzPct val="80000"/>
              <a:buFont typeface="Symbol" pitchFamily="18" charset="2"/>
              <a:buChar char="-"/>
            </a:pPr>
            <a:endParaRPr lang="en-US" b="1" u="sng" smtClean="0">
              <a:latin typeface="VNI-Times" pitchFamily="2" charset="0"/>
            </a:endParaRPr>
          </a:p>
          <a:p>
            <a:pPr marL="914400" lvl="1" indent="-457200" eaLnBrk="1" hangingPunct="1">
              <a:buSzPct val="80000"/>
              <a:buFont typeface="Symbol" pitchFamily="18" charset="2"/>
              <a:buChar char="-"/>
            </a:pPr>
            <a:r>
              <a:rPr lang="en-US" u="sng" smtClean="0">
                <a:latin typeface="VNI-Times" pitchFamily="2" charset="0"/>
              </a:rPr>
              <a:t>Bao goàm</a:t>
            </a:r>
            <a:r>
              <a:rPr lang="en-US" smtClean="0">
                <a:latin typeface="VNI-Times" pitchFamily="2" charset="0"/>
              </a:rPr>
              <a:t>: Thuûy tinh, Goám – Söù – Men, vaät lieäu chòu nhieät, Xi maêng – Gaïch.</a:t>
            </a:r>
          </a:p>
          <a:p>
            <a:pPr marL="914400" lvl="1" indent="-457200" eaLnBrk="1" hangingPunct="1">
              <a:buSzPct val="80000"/>
              <a:buFont typeface="Symbol" pitchFamily="18" charset="2"/>
              <a:buNone/>
            </a:pPr>
            <a:endParaRPr lang="en-US" smtClean="0">
              <a:latin typeface="VNI-Times" pitchFamily="2" charset="0"/>
            </a:endParaRPr>
          </a:p>
          <a:p>
            <a:pPr marL="914400" lvl="1" indent="-457200" eaLnBrk="1" hangingPunct="1">
              <a:buSzPct val="80000"/>
              <a:buFont typeface="Symbol" pitchFamily="18" charset="2"/>
              <a:buChar char="-"/>
            </a:pPr>
            <a:r>
              <a:rPr lang="en-US" u="sng" smtClean="0">
                <a:latin typeface="VNI-Times" pitchFamily="2" charset="0"/>
              </a:rPr>
              <a:t>Tính chaát</a:t>
            </a:r>
            <a:r>
              <a:rPr lang="en-US" smtClean="0">
                <a:latin typeface="VNI-Times" pitchFamily="2" charset="0"/>
              </a:rPr>
              <a:t>: </a:t>
            </a:r>
          </a:p>
          <a:p>
            <a:pPr marL="533400" indent="-533400" eaLnBrk="1" hangingPunct="1">
              <a:buFont typeface="Wingdings" pitchFamily="2" charset="2"/>
              <a:buNone/>
            </a:pPr>
            <a:r>
              <a:rPr lang="en-US" sz="2800" smtClean="0">
                <a:latin typeface="VNI-Times" pitchFamily="2" charset="0"/>
              </a:rPr>
              <a:t>		+ Choáng aên moøn cao.</a:t>
            </a:r>
          </a:p>
          <a:p>
            <a:pPr marL="533400" indent="-533400" eaLnBrk="1" hangingPunct="1">
              <a:buFont typeface="Wingdings" pitchFamily="2" charset="2"/>
              <a:buNone/>
            </a:pPr>
            <a:r>
              <a:rPr lang="en-US" sz="2800" smtClean="0">
                <a:latin typeface="VNI-Times" pitchFamily="2" charset="0"/>
              </a:rPr>
              <a:t>		+ Beàn vôùi moâi tröôøng.</a:t>
            </a:r>
          </a:p>
          <a:p>
            <a:pPr marL="533400" indent="-533400" eaLnBrk="1" hangingPunct="1">
              <a:buFont typeface="Wingdings" pitchFamily="2" charset="2"/>
              <a:buNone/>
            </a:pPr>
            <a:r>
              <a:rPr lang="en-US" sz="2800" smtClean="0">
                <a:latin typeface="VNI-Times" pitchFamily="2" charset="0"/>
              </a:rPr>
              <a:t>		+ Reû tieàn.</a:t>
            </a:r>
          </a:p>
          <a:p>
            <a:pPr marL="533400" indent="-533400" eaLnBrk="1" hangingPunct="1">
              <a:buFont typeface="Wingdings" pitchFamily="2" charset="2"/>
              <a:buNone/>
            </a:pPr>
            <a:r>
              <a:rPr lang="en-US" sz="2800" smtClean="0">
                <a:latin typeface="VNI-Times" pitchFamily="2" charset="0"/>
              </a:rPr>
              <a:t>		+ Naëng, chòu va ñaäp keùm, khoù taïo hình.</a:t>
            </a:r>
            <a:endParaRPr lang="en-US" sz="2800" u="sng" smtClean="0">
              <a:latin typeface="VNI-Times" pitchFamily="2" charset="0"/>
            </a:endParaRPr>
          </a:p>
        </p:txBody>
      </p:sp>
      <p:sp>
        <p:nvSpPr>
          <p:cNvPr id="35844" name="Slide Number Placeholder 5"/>
          <p:cNvSpPr>
            <a:spLocks noGrp="1"/>
          </p:cNvSpPr>
          <p:nvPr>
            <p:ph type="sldNum" sz="quarter" idx="12"/>
          </p:nvPr>
        </p:nvSpPr>
        <p:spPr/>
        <p:txBody>
          <a:bodyPr/>
          <a:lstStyle/>
          <a:p>
            <a:pPr>
              <a:defRPr/>
            </a:pPr>
            <a:fld id="{9FFCD47D-2084-4827-BE1F-6B6C7E5D2617}" type="slidenum">
              <a:rPr lang="en-US"/>
              <a:pPr>
                <a:defRPr/>
              </a:pPr>
              <a:t>31</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strips(downLeft)">
                                      <p:cBhvr>
                                        <p:cTn id="7" dur="3000"/>
                                        <p:tgtEl>
                                          <p:spTgt spid="5120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1203">
                                            <p:txEl>
                                              <p:pRg st="3" end="3"/>
                                            </p:txEl>
                                          </p:spTgt>
                                        </p:tgtEl>
                                        <p:attrNameLst>
                                          <p:attrName>style.visibility</p:attrName>
                                        </p:attrNameLst>
                                      </p:cBhvr>
                                      <p:to>
                                        <p:strVal val="visible"/>
                                      </p:to>
                                    </p:set>
                                    <p:animEffect transition="in" filter="box(in)">
                                      <p:cBhvr>
                                        <p:cTn id="10" dur="2000"/>
                                        <p:tgtEl>
                                          <p:spTgt spid="51203">
                                            <p:txEl>
                                              <p:pRg st="3" end="3"/>
                                            </p:txEl>
                                          </p:spTgt>
                                        </p:tgtEl>
                                      </p:cBhvr>
                                    </p:animEffect>
                                  </p:childTnLst>
                                </p:cTn>
                              </p:par>
                            </p:childTnLst>
                          </p:cTn>
                        </p:par>
                        <p:par>
                          <p:cTn id="11" fill="hold" nodeType="afterGroup">
                            <p:stCondLst>
                              <p:cond delay="3000"/>
                            </p:stCondLst>
                            <p:childTnLst>
                              <p:par>
                                <p:cTn id="12" presetID="4" presetClass="entr" presetSubtype="16" fill="hold" nodeType="afterEffect">
                                  <p:stCondLst>
                                    <p:cond delay="0"/>
                                  </p:stCondLst>
                                  <p:childTnLst>
                                    <p:set>
                                      <p:cBhvr>
                                        <p:cTn id="13" dur="1" fill="hold">
                                          <p:stCondLst>
                                            <p:cond delay="0"/>
                                          </p:stCondLst>
                                        </p:cTn>
                                        <p:tgtEl>
                                          <p:spTgt spid="51203">
                                            <p:txEl>
                                              <p:pRg st="5" end="5"/>
                                            </p:txEl>
                                          </p:spTgt>
                                        </p:tgtEl>
                                        <p:attrNameLst>
                                          <p:attrName>style.visibility</p:attrName>
                                        </p:attrNameLst>
                                      </p:cBhvr>
                                      <p:to>
                                        <p:strVal val="visible"/>
                                      </p:to>
                                    </p:set>
                                    <p:animEffect transition="in" filter="box(in)">
                                      <p:cBhvr>
                                        <p:cTn id="14" dur="3000"/>
                                        <p:tgtEl>
                                          <p:spTgt spid="51203">
                                            <p:txEl>
                                              <p:pRg st="5" end="5"/>
                                            </p:txEl>
                                          </p:spTgt>
                                        </p:tgtEl>
                                      </p:cBhvr>
                                    </p:animEffect>
                                  </p:childTnLst>
                                </p:cTn>
                              </p:par>
                              <p:par>
                                <p:cTn id="15" presetID="4" presetClass="entr" presetSubtype="16" fill="hold" nodeType="withEffect">
                                  <p:stCondLst>
                                    <p:cond delay="0"/>
                                  </p:stCondLst>
                                  <p:childTnLst>
                                    <p:set>
                                      <p:cBhvr>
                                        <p:cTn id="16" dur="1" fill="hold">
                                          <p:stCondLst>
                                            <p:cond delay="0"/>
                                          </p:stCondLst>
                                        </p:cTn>
                                        <p:tgtEl>
                                          <p:spTgt spid="51203">
                                            <p:txEl>
                                              <p:pRg st="6" end="6"/>
                                            </p:txEl>
                                          </p:spTgt>
                                        </p:tgtEl>
                                        <p:attrNameLst>
                                          <p:attrName>style.visibility</p:attrName>
                                        </p:attrNameLst>
                                      </p:cBhvr>
                                      <p:to>
                                        <p:strVal val="visible"/>
                                      </p:to>
                                    </p:set>
                                    <p:animEffect transition="in" filter="box(in)">
                                      <p:cBhvr>
                                        <p:cTn id="17" dur="3000"/>
                                        <p:tgtEl>
                                          <p:spTgt spid="51203">
                                            <p:txEl>
                                              <p:pRg st="6" end="6"/>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51203">
                                            <p:txEl>
                                              <p:pRg st="7" end="7"/>
                                            </p:txEl>
                                          </p:spTgt>
                                        </p:tgtEl>
                                        <p:attrNameLst>
                                          <p:attrName>style.visibility</p:attrName>
                                        </p:attrNameLst>
                                      </p:cBhvr>
                                      <p:to>
                                        <p:strVal val="visible"/>
                                      </p:to>
                                    </p:set>
                                    <p:animEffect transition="in" filter="box(in)">
                                      <p:cBhvr>
                                        <p:cTn id="20" dur="3000"/>
                                        <p:tgtEl>
                                          <p:spTgt spid="51203">
                                            <p:txEl>
                                              <p:pRg st="7" end="7"/>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51203">
                                            <p:txEl>
                                              <p:pRg st="8" end="8"/>
                                            </p:txEl>
                                          </p:spTgt>
                                        </p:tgtEl>
                                        <p:attrNameLst>
                                          <p:attrName>style.visibility</p:attrName>
                                        </p:attrNameLst>
                                      </p:cBhvr>
                                      <p:to>
                                        <p:strVal val="visible"/>
                                      </p:to>
                                    </p:set>
                                    <p:animEffect transition="in" filter="box(in)">
                                      <p:cBhvr>
                                        <p:cTn id="23" dur="3000"/>
                                        <p:tgtEl>
                                          <p:spTgt spid="51203">
                                            <p:txEl>
                                              <p:pRg st="8" end="8"/>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51203">
                                            <p:txEl>
                                              <p:pRg st="9" end="9"/>
                                            </p:txEl>
                                          </p:spTgt>
                                        </p:tgtEl>
                                        <p:attrNameLst>
                                          <p:attrName>style.visibility</p:attrName>
                                        </p:attrNameLst>
                                      </p:cBhvr>
                                      <p:to>
                                        <p:strVal val="visible"/>
                                      </p:to>
                                    </p:set>
                                    <p:animEffect transition="in" filter="box(in)">
                                      <p:cBhvr>
                                        <p:cTn id="26" dur="3000"/>
                                        <p:tgtEl>
                                          <p:spTgt spid="5120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a:xfrm>
            <a:off x="685800" y="609600"/>
            <a:ext cx="8153400" cy="5867400"/>
          </a:xfrm>
        </p:spPr>
        <p:txBody>
          <a:bodyPr/>
          <a:lstStyle/>
          <a:p>
            <a:pPr eaLnBrk="1" hangingPunct="1">
              <a:buFont typeface="Wingdings" pitchFamily="2" charset="2"/>
              <a:buChar char="v"/>
            </a:pPr>
            <a:r>
              <a:rPr lang="en-US" sz="3000" b="1" u="sng" smtClean="0">
                <a:latin typeface="VNI-Times" pitchFamily="2" charset="0"/>
              </a:rPr>
              <a:t>Thuûy tinh</a:t>
            </a:r>
            <a:r>
              <a:rPr lang="en-US" sz="3000" b="1" smtClean="0">
                <a:latin typeface="VNI-Times" pitchFamily="2" charset="0"/>
              </a:rPr>
              <a:t>: (thaønh phaàn chính laø SiO</a:t>
            </a:r>
            <a:r>
              <a:rPr lang="en-US" sz="3000" b="1" baseline="-25000" smtClean="0">
                <a:latin typeface="VNI-Times" pitchFamily="2" charset="0"/>
              </a:rPr>
              <a:t>2</a:t>
            </a:r>
            <a:r>
              <a:rPr lang="en-US" sz="3000" b="1" smtClean="0">
                <a:latin typeface="VNI-Times" pitchFamily="2" charset="0"/>
              </a:rPr>
              <a:t>).</a:t>
            </a:r>
          </a:p>
          <a:p>
            <a:pPr eaLnBrk="1" hangingPunct="1">
              <a:buFont typeface="Wingdings" pitchFamily="2" charset="2"/>
              <a:buNone/>
            </a:pPr>
            <a:endParaRPr lang="en-US" sz="3000" b="1" smtClean="0">
              <a:solidFill>
                <a:srgbClr val="FFFF00"/>
              </a:solidFill>
              <a:latin typeface="VNI-Times" pitchFamily="2" charset="0"/>
            </a:endParaRPr>
          </a:p>
          <a:p>
            <a:pPr lvl="1" eaLnBrk="1" hangingPunct="1">
              <a:buSzPct val="80000"/>
              <a:buFont typeface="Symbol" pitchFamily="18" charset="2"/>
              <a:buChar char="-"/>
            </a:pPr>
            <a:r>
              <a:rPr lang="en-US" smtClean="0">
                <a:latin typeface="VNI-Times" pitchFamily="2" charset="0"/>
              </a:rPr>
              <a:t>Trong suoát, beàn vôùi hoùa chaát (tröø HF), beà maët nhaün deã veä sinh, nheï.</a:t>
            </a:r>
          </a:p>
          <a:p>
            <a:pPr lvl="1" eaLnBrk="1" hangingPunct="1">
              <a:buSzPct val="80000"/>
              <a:buFont typeface="Symbol" pitchFamily="18" charset="2"/>
              <a:buChar char="-"/>
            </a:pPr>
            <a:r>
              <a:rPr lang="en-US" smtClean="0">
                <a:latin typeface="VNI-Times" pitchFamily="2" charset="0"/>
              </a:rPr>
              <a:t>Deã vôõ, khoâng chòu ñöôïc söï thay ñoåi t</a:t>
            </a:r>
            <a:r>
              <a:rPr lang="en-US" baseline="30000" smtClean="0">
                <a:latin typeface="VNI-Times" pitchFamily="2" charset="0"/>
              </a:rPr>
              <a:t>0</a:t>
            </a:r>
            <a:r>
              <a:rPr lang="en-US" smtClean="0">
                <a:latin typeface="VNI-Times" pitchFamily="2" charset="0"/>
              </a:rPr>
              <a:t> ñoät ngoät.</a:t>
            </a:r>
          </a:p>
          <a:p>
            <a:pPr lvl="1" eaLnBrk="1" hangingPunct="1">
              <a:buSzPct val="80000"/>
              <a:buFont typeface="Symbol" pitchFamily="18" charset="2"/>
              <a:buChar char="-"/>
            </a:pPr>
            <a:r>
              <a:rPr lang="en-US" smtClean="0">
                <a:latin typeface="VNI-Times" pitchFamily="2" charset="0"/>
              </a:rPr>
              <a:t>Khoù gia coâng taïo hình.</a:t>
            </a:r>
          </a:p>
          <a:p>
            <a:pPr lvl="1" eaLnBrk="1" hangingPunct="1">
              <a:buSzPct val="80000"/>
              <a:buFont typeface="Symbol" pitchFamily="18" charset="2"/>
              <a:buChar char="-"/>
            </a:pPr>
            <a:r>
              <a:rPr lang="en-US" smtClean="0">
                <a:latin typeface="VNI-Times" pitchFamily="2" charset="0"/>
              </a:rPr>
              <a:t>Söû duïng nhieàu trong thieát bò hoùa hoïc, thöïc phaåm</a:t>
            </a:r>
            <a:r>
              <a:rPr lang="en-US" b="1" smtClean="0">
                <a:latin typeface="VNI-Times" pitchFamily="2" charset="0"/>
              </a:rPr>
              <a:t>.</a:t>
            </a:r>
          </a:p>
          <a:p>
            <a:pPr eaLnBrk="1" hangingPunct="1">
              <a:buFont typeface="Wingdings" pitchFamily="2" charset="2"/>
              <a:buNone/>
            </a:pPr>
            <a:endParaRPr lang="en-US" sz="2800" b="1" smtClean="0"/>
          </a:p>
        </p:txBody>
      </p:sp>
      <p:sp>
        <p:nvSpPr>
          <p:cNvPr id="36868" name="Slide Number Placeholder 5"/>
          <p:cNvSpPr>
            <a:spLocks noGrp="1"/>
          </p:cNvSpPr>
          <p:nvPr>
            <p:ph type="sldNum" sz="quarter" idx="12"/>
          </p:nvPr>
        </p:nvSpPr>
        <p:spPr/>
        <p:txBody>
          <a:bodyPr/>
          <a:lstStyle/>
          <a:p>
            <a:pPr>
              <a:defRPr/>
            </a:pPr>
            <a:fld id="{90487009-3D25-452C-9FDC-58C03B93215F}" type="slidenum">
              <a:rPr lang="en-US"/>
              <a:pPr>
                <a:defRPr/>
              </a:pPr>
              <a:t>32</a:t>
            </a:fld>
            <a:endParaRPr lang="en-US"/>
          </a:p>
        </p:txBody>
      </p:sp>
    </p:spTree>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381000" y="152400"/>
            <a:ext cx="8458200" cy="6705600"/>
          </a:xfrm>
        </p:spPr>
        <p:txBody>
          <a:bodyPr/>
          <a:lstStyle/>
          <a:p>
            <a:pPr eaLnBrk="1" hangingPunct="1">
              <a:buSzPct val="80000"/>
              <a:buFont typeface="Wingdings" pitchFamily="2" charset="2"/>
              <a:buChar char="v"/>
            </a:pPr>
            <a:r>
              <a:rPr lang="en-US" sz="2800" b="1" smtClean="0">
                <a:latin typeface="VNI-Times" pitchFamily="2" charset="0"/>
              </a:rPr>
              <a:t> </a:t>
            </a:r>
            <a:r>
              <a:rPr lang="en-US" sz="3000" b="1" u="sng" smtClean="0">
                <a:latin typeface="VNI-Times" pitchFamily="2" charset="0"/>
              </a:rPr>
              <a:t>Goám – Söù</a:t>
            </a:r>
            <a:r>
              <a:rPr lang="en-US" sz="3000" b="1" smtClean="0">
                <a:latin typeface="VNI-Times" pitchFamily="2" charset="0"/>
              </a:rPr>
              <a:t>: (Thaønh phaàn chính laø Al</a:t>
            </a:r>
            <a:r>
              <a:rPr lang="en-US" sz="3000" b="1" baseline="-25000" smtClean="0">
                <a:latin typeface="VNI-Times" pitchFamily="2" charset="0"/>
              </a:rPr>
              <a:t>2</a:t>
            </a:r>
            <a:r>
              <a:rPr lang="en-US" sz="3000" b="1" smtClean="0">
                <a:latin typeface="VNI-Times" pitchFamily="2" charset="0"/>
              </a:rPr>
              <a:t>O</a:t>
            </a:r>
            <a:r>
              <a:rPr lang="en-US" sz="3000" b="1" baseline="-25000" smtClean="0">
                <a:latin typeface="VNI-Times" pitchFamily="2" charset="0"/>
              </a:rPr>
              <a:t>3</a:t>
            </a:r>
            <a:r>
              <a:rPr lang="en-US" sz="3000" b="1" smtClean="0">
                <a:latin typeface="VNI-Times" pitchFamily="2" charset="0"/>
              </a:rPr>
              <a:t>):</a:t>
            </a:r>
          </a:p>
          <a:p>
            <a:pPr lvl="1" eaLnBrk="1" hangingPunct="1">
              <a:buSzPct val="80000"/>
              <a:buFont typeface="Wingdings" pitchFamily="2" charset="2"/>
              <a:buChar char="§"/>
            </a:pPr>
            <a:r>
              <a:rPr lang="en-US" smtClean="0">
                <a:latin typeface="VNI-Times" pitchFamily="2" charset="0"/>
              </a:rPr>
              <a:t>Goám laø saûn phaåm ñöôïc taïo ra ôû t</a:t>
            </a:r>
            <a:r>
              <a:rPr lang="en-US" baseline="30000" smtClean="0">
                <a:latin typeface="VNI-Times" pitchFamily="2" charset="0"/>
              </a:rPr>
              <a:t>0 </a:t>
            </a:r>
            <a:r>
              <a:rPr lang="en-US" smtClean="0">
                <a:latin typeface="VNI-Times" pitchFamily="2" charset="0"/>
              </a:rPr>
              <a:t>&lt; 900</a:t>
            </a:r>
            <a:r>
              <a:rPr lang="en-US" baseline="30000" smtClean="0">
                <a:latin typeface="VNI-Times" pitchFamily="2" charset="0"/>
              </a:rPr>
              <a:t>0</a:t>
            </a:r>
            <a:r>
              <a:rPr lang="en-US" smtClean="0">
                <a:latin typeface="VNI-Times" pitchFamily="2" charset="0"/>
              </a:rPr>
              <a:t>C, naëng, deã thaám nöôùc.</a:t>
            </a:r>
          </a:p>
          <a:p>
            <a:pPr lvl="1" eaLnBrk="1" hangingPunct="1">
              <a:buSzPct val="80000"/>
              <a:buFont typeface="Wingdings" pitchFamily="2" charset="2"/>
              <a:buChar char="§"/>
            </a:pPr>
            <a:r>
              <a:rPr lang="en-US" smtClean="0">
                <a:latin typeface="VNI-Times" pitchFamily="2" charset="0"/>
              </a:rPr>
              <a:t>Söù laø saûn phaåm ñöôïc taïo ra ôû t</a:t>
            </a:r>
            <a:r>
              <a:rPr lang="en-US" baseline="30000" smtClean="0">
                <a:latin typeface="VNI-Times" pitchFamily="2" charset="0"/>
              </a:rPr>
              <a:t>0</a:t>
            </a:r>
            <a:r>
              <a:rPr lang="en-US" smtClean="0">
                <a:latin typeface="VNI-Times" pitchFamily="2" charset="0"/>
              </a:rPr>
              <a:t> </a:t>
            </a:r>
            <a:r>
              <a:rPr lang="en-US" smtClean="0">
                <a:latin typeface="VNI-Times" pitchFamily="2" charset="0"/>
                <a:sym typeface="Symbol" pitchFamily="18" charset="2"/>
              </a:rPr>
              <a:t></a:t>
            </a:r>
            <a:r>
              <a:rPr lang="en-US" smtClean="0">
                <a:latin typeface="VNI-Times" pitchFamily="2" charset="0"/>
              </a:rPr>
              <a:t> 1000</a:t>
            </a:r>
            <a:r>
              <a:rPr lang="en-US" baseline="30000" smtClean="0">
                <a:latin typeface="VNI-Times" pitchFamily="2" charset="0"/>
              </a:rPr>
              <a:t>0</a:t>
            </a:r>
            <a:r>
              <a:rPr lang="en-US" smtClean="0">
                <a:latin typeface="VNI-Times" pitchFamily="2" charset="0"/>
              </a:rPr>
              <a:t>C, nheï, khoâng thaám nöôùc.</a:t>
            </a:r>
          </a:p>
          <a:p>
            <a:pPr lvl="1" eaLnBrk="1" hangingPunct="1">
              <a:buSzPct val="80000"/>
              <a:buFont typeface="Symbol" pitchFamily="18" charset="2"/>
              <a:buChar char="-"/>
            </a:pPr>
            <a:r>
              <a:rPr lang="en-US" u="sng" smtClean="0">
                <a:latin typeface="VNI-Times" pitchFamily="2" charset="0"/>
              </a:rPr>
              <a:t>Tính chaát</a:t>
            </a:r>
            <a:r>
              <a:rPr lang="en-US" smtClean="0">
                <a:latin typeface="VNI-Times" pitchFamily="2" charset="0"/>
              </a:rPr>
              <a:t>:</a:t>
            </a:r>
          </a:p>
          <a:p>
            <a:pPr eaLnBrk="1" hangingPunct="1">
              <a:buFont typeface="Wingdings" pitchFamily="2" charset="2"/>
              <a:buNone/>
            </a:pPr>
            <a:r>
              <a:rPr lang="en-US" sz="2800" smtClean="0">
                <a:latin typeface="VNI-Times" pitchFamily="2" charset="0"/>
              </a:rPr>
              <a:t>		+ Raát beàn vôùi moâi tröôøng hoùa hoïc vaø chòu maøi 	   moøn toát.</a:t>
            </a:r>
          </a:p>
          <a:p>
            <a:pPr eaLnBrk="1" hangingPunct="1">
              <a:buFont typeface="Wingdings" pitchFamily="2" charset="2"/>
              <a:buNone/>
            </a:pPr>
            <a:r>
              <a:rPr lang="en-US" sz="2800" smtClean="0">
                <a:latin typeface="VNI-Times" pitchFamily="2" charset="0"/>
              </a:rPr>
              <a:t>		+ Reû tieàn.</a:t>
            </a:r>
          </a:p>
          <a:p>
            <a:pPr eaLnBrk="1" hangingPunct="1">
              <a:buFont typeface="Wingdings" pitchFamily="2" charset="2"/>
              <a:buNone/>
            </a:pPr>
            <a:r>
              <a:rPr lang="en-US" sz="2800" smtClean="0">
                <a:latin typeface="VNI-Times" pitchFamily="2" charset="0"/>
              </a:rPr>
              <a:t>		+ Naëng vaø ñoä beàn va ñaäp thaáp.</a:t>
            </a:r>
          </a:p>
          <a:p>
            <a:pPr lvl="1" eaLnBrk="1" hangingPunct="1">
              <a:buSzPct val="80000"/>
              <a:buFont typeface="Symbol" pitchFamily="18" charset="2"/>
              <a:buChar char="-"/>
            </a:pPr>
            <a:r>
              <a:rPr lang="en-US" u="sng" smtClean="0">
                <a:latin typeface="VNI-Times" pitchFamily="2" charset="0"/>
              </a:rPr>
              <a:t>ÖÙùng duïng</a:t>
            </a:r>
            <a:r>
              <a:rPr lang="en-US" smtClean="0">
                <a:latin typeface="VNI-Times" pitchFamily="2" charset="0"/>
              </a:rPr>
              <a:t>: Laøm caùc chi tieát hoaït ñoäng ôû nhieät ñoä cao (t</a:t>
            </a:r>
            <a:r>
              <a:rPr lang="en-US" baseline="30000" smtClean="0">
                <a:latin typeface="VNI-Times" pitchFamily="2" charset="0"/>
              </a:rPr>
              <a:t>0</a:t>
            </a:r>
            <a:r>
              <a:rPr lang="en-US" smtClean="0">
                <a:latin typeface="VNI-Times" pitchFamily="2" charset="0"/>
              </a:rPr>
              <a:t> &gt; 500</a:t>
            </a:r>
            <a:r>
              <a:rPr lang="en-US" baseline="30000" smtClean="0">
                <a:latin typeface="VNI-Times" pitchFamily="2" charset="0"/>
              </a:rPr>
              <a:t>0</a:t>
            </a:r>
            <a:r>
              <a:rPr lang="en-US" smtClean="0">
                <a:latin typeface="VNI-Times" pitchFamily="2" charset="0"/>
              </a:rPr>
              <a:t>C), tieáp xuùc vôùi moâi tröôøng aên moøn maïnh.</a:t>
            </a:r>
          </a:p>
        </p:txBody>
      </p:sp>
      <p:sp>
        <p:nvSpPr>
          <p:cNvPr id="37892" name="Slide Number Placeholder 5"/>
          <p:cNvSpPr>
            <a:spLocks noGrp="1"/>
          </p:cNvSpPr>
          <p:nvPr>
            <p:ph type="sldNum" sz="quarter" idx="12"/>
          </p:nvPr>
        </p:nvSpPr>
        <p:spPr/>
        <p:txBody>
          <a:bodyPr/>
          <a:lstStyle/>
          <a:p>
            <a:pPr>
              <a:defRPr/>
            </a:pPr>
            <a:fld id="{06FCBF4B-1E87-4DC6-BB92-E492C0CE7111}" type="slidenum">
              <a:rPr lang="en-US"/>
              <a:pPr>
                <a:defRPr/>
              </a:pPr>
              <a:t>33</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strips(downLeft)">
                                      <p:cBhvr>
                                        <p:cTn id="7" dur="30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dissolve">
                                      <p:cBhvr>
                                        <p:cTn id="12" dur="20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dissolve">
                                      <p:cBhvr>
                                        <p:cTn id="17" dur="20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 calcmode="lin" valueType="num">
                                      <p:cBhvr additive="base">
                                        <p:cTn id="22" dur="1000" fill="hold"/>
                                        <p:tgtEl>
                                          <p:spTgt spid="52227">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52227">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52227">
                                            <p:txEl>
                                              <p:pRg st="4" end="4"/>
                                            </p:txEl>
                                          </p:spTgt>
                                        </p:tgtEl>
                                        <p:attrNameLst>
                                          <p:attrName>style.visibility</p:attrName>
                                        </p:attrNameLst>
                                      </p:cBhvr>
                                      <p:to>
                                        <p:strVal val="visible"/>
                                      </p:to>
                                    </p:set>
                                    <p:anim calcmode="lin" valueType="num">
                                      <p:cBhvr additive="base">
                                        <p:cTn id="26" dur="1000" fill="hold"/>
                                        <p:tgtEl>
                                          <p:spTgt spid="52227">
                                            <p:txEl>
                                              <p:pRg st="4" end="4"/>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52227">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52227">
                                            <p:txEl>
                                              <p:pRg st="5" end="5"/>
                                            </p:txEl>
                                          </p:spTgt>
                                        </p:tgtEl>
                                        <p:attrNameLst>
                                          <p:attrName>style.visibility</p:attrName>
                                        </p:attrNameLst>
                                      </p:cBhvr>
                                      <p:to>
                                        <p:strVal val="visible"/>
                                      </p:to>
                                    </p:set>
                                    <p:anim calcmode="lin" valueType="num">
                                      <p:cBhvr additive="base">
                                        <p:cTn id="30" dur="1000" fill="hold"/>
                                        <p:tgtEl>
                                          <p:spTgt spid="52227">
                                            <p:txEl>
                                              <p:pRg st="5" end="5"/>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52227">
                                            <p:txEl>
                                              <p:pRg st="5" end="5"/>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52227">
                                            <p:txEl>
                                              <p:pRg st="6" end="6"/>
                                            </p:txEl>
                                          </p:spTgt>
                                        </p:tgtEl>
                                        <p:attrNameLst>
                                          <p:attrName>style.visibility</p:attrName>
                                        </p:attrNameLst>
                                      </p:cBhvr>
                                      <p:to>
                                        <p:strVal val="visible"/>
                                      </p:to>
                                    </p:set>
                                    <p:anim calcmode="lin" valueType="num">
                                      <p:cBhvr additive="base">
                                        <p:cTn id="34" dur="1000" fill="hold"/>
                                        <p:tgtEl>
                                          <p:spTgt spid="52227">
                                            <p:txEl>
                                              <p:pRg st="6" end="6"/>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522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52227">
                                            <p:txEl>
                                              <p:pRg st="7" end="7"/>
                                            </p:txEl>
                                          </p:spTgt>
                                        </p:tgtEl>
                                        <p:attrNameLst>
                                          <p:attrName>style.visibility</p:attrName>
                                        </p:attrNameLst>
                                      </p:cBhvr>
                                      <p:to>
                                        <p:strVal val="visible"/>
                                      </p:to>
                                    </p:set>
                                    <p:anim calcmode="lin" valueType="num">
                                      <p:cBhvr additive="base">
                                        <p:cTn id="40" dur="500" fill="hold"/>
                                        <p:tgtEl>
                                          <p:spTgt spid="52227">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22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304800" y="0"/>
            <a:ext cx="8839200" cy="6858000"/>
          </a:xfrm>
        </p:spPr>
        <p:txBody>
          <a:bodyPr/>
          <a:lstStyle/>
          <a:p>
            <a:pPr indent="-76200" eaLnBrk="1" hangingPunct="1">
              <a:buSzPct val="80000"/>
              <a:buFont typeface="Wingdings" pitchFamily="2" charset="2"/>
              <a:buChar char="q"/>
            </a:pPr>
            <a:r>
              <a:rPr lang="en-US" sz="3800" b="1" smtClean="0">
                <a:latin typeface="VNI-Times" pitchFamily="2" charset="0"/>
              </a:rPr>
              <a:t> </a:t>
            </a:r>
            <a:r>
              <a:rPr lang="en-US" sz="3800" b="1" u="sng" smtClean="0">
                <a:latin typeface="VNI-Times" pitchFamily="2" charset="0"/>
              </a:rPr>
              <a:t>Men</a:t>
            </a:r>
            <a:r>
              <a:rPr lang="en-US" sz="3800" b="1" smtClean="0">
                <a:latin typeface="VNI-Times" pitchFamily="2" charset="0"/>
              </a:rPr>
              <a:t>: </a:t>
            </a:r>
          </a:p>
          <a:p>
            <a:pPr indent="-76200" eaLnBrk="1" hangingPunct="1">
              <a:buSzPct val="80000"/>
              <a:buFont typeface="Wingdings" pitchFamily="2" charset="2"/>
              <a:buNone/>
            </a:pPr>
            <a:r>
              <a:rPr lang="en-US" sz="2800" smtClean="0">
                <a:latin typeface="VNI-Times" pitchFamily="2" charset="0"/>
              </a:rPr>
              <a:t>Laø hôïp chaát coù thaønh phaàn cô baûn laø SiO</a:t>
            </a:r>
            <a:r>
              <a:rPr lang="en-US" sz="2800" baseline="-25000" smtClean="0">
                <a:latin typeface="VNI-Times" pitchFamily="2" charset="0"/>
              </a:rPr>
              <a:t>2 </a:t>
            </a:r>
            <a:r>
              <a:rPr lang="en-US" sz="2800" smtClean="0">
                <a:latin typeface="VNI-Times" pitchFamily="2" charset="0"/>
              </a:rPr>
              <a:t>vaø caùc chaát maøu.</a:t>
            </a:r>
          </a:p>
          <a:p>
            <a:pPr indent="-76200" eaLnBrk="1" hangingPunct="1">
              <a:buFont typeface="Wingdings" pitchFamily="2" charset="2"/>
              <a:buChar char="§"/>
            </a:pPr>
            <a:r>
              <a:rPr lang="en-US" sz="2800" smtClean="0">
                <a:latin typeface="VNI-Times" pitchFamily="2" charset="0"/>
              </a:rPr>
              <a:t>	</a:t>
            </a:r>
            <a:r>
              <a:rPr lang="en-US" sz="2800" u="sng" smtClean="0">
                <a:latin typeface="VNI-Times" pitchFamily="2" charset="0"/>
              </a:rPr>
              <a:t>ÖÙùng duïng</a:t>
            </a:r>
            <a:r>
              <a:rPr lang="en-US" sz="2800" smtClean="0">
                <a:latin typeface="VNI-Times" pitchFamily="2" charset="0"/>
              </a:rPr>
              <a:t>: taïo lôùp phuû baûo veä choáng aên 		      	   moøn vaø duøng ñeå trang trí.</a:t>
            </a:r>
          </a:p>
          <a:p>
            <a:pPr indent="-76200" eaLnBrk="1" hangingPunct="1">
              <a:buFont typeface="Wingdings" pitchFamily="2" charset="2"/>
              <a:buNone/>
            </a:pPr>
            <a:endParaRPr lang="en-US" sz="2800" smtClean="0">
              <a:latin typeface="VNI-Times" pitchFamily="2" charset="0"/>
            </a:endParaRPr>
          </a:p>
          <a:p>
            <a:pPr indent="-76200" eaLnBrk="1" hangingPunct="1">
              <a:buFont typeface="Symbol" pitchFamily="18" charset="2"/>
              <a:buChar char="-"/>
            </a:pPr>
            <a:r>
              <a:rPr lang="en-US" sz="2800" smtClean="0">
                <a:latin typeface="VNI-Times" pitchFamily="2" charset="0"/>
              </a:rPr>
              <a:t>   </a:t>
            </a:r>
            <a:r>
              <a:rPr lang="en-US" sz="2800" u="sng" smtClean="0">
                <a:latin typeface="VNI-Times" pitchFamily="2" charset="0"/>
              </a:rPr>
              <a:t>Vaät lieäu saét traùng men</a:t>
            </a:r>
            <a:r>
              <a:rPr lang="en-US" sz="2800" smtClean="0">
                <a:latin typeface="VNI-Times" pitchFamily="2" charset="0"/>
              </a:rPr>
              <a:t>:</a:t>
            </a:r>
          </a:p>
          <a:p>
            <a:pPr indent="-76200" eaLnBrk="1" hangingPunct="1">
              <a:buFont typeface="Wingdings" pitchFamily="2" charset="2"/>
              <a:buNone/>
            </a:pPr>
            <a:r>
              <a:rPr lang="en-US" sz="2800" smtClean="0">
                <a:latin typeface="VNI-Times" pitchFamily="2" charset="0"/>
              </a:rPr>
              <a:t>		+ Ñoä cöùng cao, deã gia coâng, daãn ñieän, daãn nhieät toát.</a:t>
            </a:r>
          </a:p>
          <a:p>
            <a:pPr indent="-76200" eaLnBrk="1" hangingPunct="1">
              <a:buFont typeface="Wingdings" pitchFamily="2" charset="2"/>
              <a:buNone/>
            </a:pPr>
            <a:r>
              <a:rPr lang="en-US" sz="2800" smtClean="0">
                <a:latin typeface="VNI-Times" pitchFamily="2" charset="0"/>
              </a:rPr>
              <a:t>		+ Khaû naêng choáng aên moøn cao.</a:t>
            </a:r>
          </a:p>
          <a:p>
            <a:pPr indent="-76200" eaLnBrk="1" hangingPunct="1">
              <a:buFont typeface="Wingdings" pitchFamily="2" charset="2"/>
              <a:buNone/>
            </a:pPr>
            <a:r>
              <a:rPr lang="en-US" sz="2800" smtClean="0">
                <a:latin typeface="VNI-Times" pitchFamily="2" charset="0"/>
              </a:rPr>
              <a:t>		+ Ñöôïc öùng duïng nhieàu trong coâng nghieäp thöïc phaåm.</a:t>
            </a:r>
          </a:p>
        </p:txBody>
      </p:sp>
      <p:sp>
        <p:nvSpPr>
          <p:cNvPr id="38916" name="Slide Number Placeholder 5"/>
          <p:cNvSpPr>
            <a:spLocks noGrp="1"/>
          </p:cNvSpPr>
          <p:nvPr>
            <p:ph type="sldNum" sz="quarter" idx="12"/>
          </p:nvPr>
        </p:nvSpPr>
        <p:spPr/>
        <p:txBody>
          <a:bodyPr/>
          <a:lstStyle/>
          <a:p>
            <a:pPr>
              <a:defRPr/>
            </a:pPr>
            <a:fld id="{4B44BF0F-4E14-46D6-AC1B-2CB4EA3D15F0}" type="slidenum">
              <a:rPr lang="en-US"/>
              <a:pPr>
                <a:defRPr/>
              </a:pPr>
              <a:t>34</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strips(downLeft)">
                                      <p:cBhvr>
                                        <p:cTn id="7" dur="30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strips(downLeft)">
                                      <p:cBhvr>
                                        <p:cTn id="12" dur="3000"/>
                                        <p:tgtEl>
                                          <p:spTgt spid="532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53251">
                                            <p:txEl>
                                              <p:pRg st="2" end="2"/>
                                            </p:txEl>
                                          </p:spTgt>
                                        </p:tgtEl>
                                        <p:attrNameLst>
                                          <p:attrName>style.visibility</p:attrName>
                                        </p:attrNameLst>
                                      </p:cBhvr>
                                      <p:to>
                                        <p:strVal val="visible"/>
                                      </p:to>
                                    </p:set>
                                    <p:animEffect transition="in" filter="strips(downLeft)">
                                      <p:cBhvr>
                                        <p:cTn id="17" dur="1000"/>
                                        <p:tgtEl>
                                          <p:spTgt spid="532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53251">
                                            <p:txEl>
                                              <p:pRg st="4" end="4"/>
                                            </p:txEl>
                                          </p:spTgt>
                                        </p:tgtEl>
                                        <p:attrNameLst>
                                          <p:attrName>style.visibility</p:attrName>
                                        </p:attrNameLst>
                                      </p:cBhvr>
                                      <p:to>
                                        <p:strVal val="visible"/>
                                      </p:to>
                                    </p:set>
                                    <p:animEffect transition="in" filter="strips(downLeft)">
                                      <p:cBhvr>
                                        <p:cTn id="22" dur="1000"/>
                                        <p:tgtEl>
                                          <p:spTgt spid="5325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53251">
                                            <p:txEl>
                                              <p:pRg st="5" end="5"/>
                                            </p:txEl>
                                          </p:spTgt>
                                        </p:tgtEl>
                                        <p:attrNameLst>
                                          <p:attrName>style.visibility</p:attrName>
                                        </p:attrNameLst>
                                      </p:cBhvr>
                                      <p:to>
                                        <p:strVal val="visible"/>
                                      </p:to>
                                    </p:set>
                                    <p:animEffect transition="in" filter="box(in)">
                                      <p:cBhvr>
                                        <p:cTn id="27" dur="2000"/>
                                        <p:tgtEl>
                                          <p:spTgt spid="53251">
                                            <p:txEl>
                                              <p:pRg st="5" end="5"/>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53251">
                                            <p:txEl>
                                              <p:pRg st="6" end="6"/>
                                            </p:txEl>
                                          </p:spTgt>
                                        </p:tgtEl>
                                        <p:attrNameLst>
                                          <p:attrName>style.visibility</p:attrName>
                                        </p:attrNameLst>
                                      </p:cBhvr>
                                      <p:to>
                                        <p:strVal val="visible"/>
                                      </p:to>
                                    </p:set>
                                    <p:animEffect transition="in" filter="box(in)">
                                      <p:cBhvr>
                                        <p:cTn id="30" dur="2000"/>
                                        <p:tgtEl>
                                          <p:spTgt spid="53251">
                                            <p:txEl>
                                              <p:pRg st="6" end="6"/>
                                            </p:txEl>
                                          </p:spTgt>
                                        </p:tgtEl>
                                      </p:cBhvr>
                                    </p:animEffect>
                                  </p:childTnLst>
                                </p:cTn>
                              </p:par>
                              <p:par>
                                <p:cTn id="31" presetID="4" presetClass="entr" presetSubtype="16" fill="hold" nodeType="withEffect">
                                  <p:stCondLst>
                                    <p:cond delay="0"/>
                                  </p:stCondLst>
                                  <p:childTnLst>
                                    <p:set>
                                      <p:cBhvr>
                                        <p:cTn id="32" dur="1" fill="hold">
                                          <p:stCondLst>
                                            <p:cond delay="0"/>
                                          </p:stCondLst>
                                        </p:cTn>
                                        <p:tgtEl>
                                          <p:spTgt spid="53251">
                                            <p:txEl>
                                              <p:pRg st="7" end="7"/>
                                            </p:txEl>
                                          </p:spTgt>
                                        </p:tgtEl>
                                        <p:attrNameLst>
                                          <p:attrName>style.visibility</p:attrName>
                                        </p:attrNameLst>
                                      </p:cBhvr>
                                      <p:to>
                                        <p:strVal val="visible"/>
                                      </p:to>
                                    </p:set>
                                    <p:animEffect transition="in" filter="box(in)">
                                      <p:cBhvr>
                                        <p:cTn id="33" dur="2000"/>
                                        <p:tgtEl>
                                          <p:spTgt spid="532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a:xfrm>
            <a:off x="457200" y="0"/>
            <a:ext cx="8686800" cy="6858000"/>
          </a:xfrm>
        </p:spPr>
        <p:txBody>
          <a:bodyPr/>
          <a:lstStyle/>
          <a:p>
            <a:pPr eaLnBrk="1" hangingPunct="1">
              <a:buSzPct val="80000"/>
              <a:buFont typeface="Wingdings" pitchFamily="2" charset="2"/>
              <a:buChar char="v"/>
            </a:pPr>
            <a:endParaRPr lang="en-US" sz="2800" b="1" smtClean="0">
              <a:latin typeface="VNI-Times" pitchFamily="2" charset="0"/>
            </a:endParaRPr>
          </a:p>
          <a:p>
            <a:pPr eaLnBrk="1" hangingPunct="1">
              <a:buSzPct val="80000"/>
              <a:buFont typeface="Wingdings" pitchFamily="2" charset="2"/>
              <a:buChar char="v"/>
            </a:pPr>
            <a:r>
              <a:rPr lang="en-US" sz="2800" b="1" u="sng" smtClean="0">
                <a:solidFill>
                  <a:srgbClr val="FFFF00"/>
                </a:solidFill>
                <a:latin typeface="VNI-Times" pitchFamily="2" charset="0"/>
              </a:rPr>
              <a:t>Vaät lieäu chòu löûa</a:t>
            </a:r>
            <a:r>
              <a:rPr lang="en-US" sz="2800" b="1" smtClean="0">
                <a:solidFill>
                  <a:srgbClr val="FFFF00"/>
                </a:solidFill>
                <a:latin typeface="VNI-Times" pitchFamily="2" charset="0"/>
              </a:rPr>
              <a:t>:</a:t>
            </a:r>
            <a:endParaRPr lang="es-ES" sz="2800" b="1" smtClean="0">
              <a:solidFill>
                <a:srgbClr val="FFFF00"/>
              </a:solidFill>
              <a:latin typeface="VNI-Times" pitchFamily="2" charset="0"/>
            </a:endParaRPr>
          </a:p>
          <a:p>
            <a:pPr lvl="1" eaLnBrk="1" hangingPunct="1">
              <a:buFont typeface="Wingdings" pitchFamily="2" charset="2"/>
              <a:buChar char="§"/>
            </a:pPr>
            <a:r>
              <a:rPr lang="es-ES" smtClean="0">
                <a:latin typeface="VNI-Times" pitchFamily="2" charset="0"/>
              </a:rPr>
              <a:t>Laø hoãn hôïp cuûa Al</a:t>
            </a:r>
            <a:r>
              <a:rPr lang="es-ES" baseline="-25000" smtClean="0">
                <a:latin typeface="VNI-Times" pitchFamily="2" charset="0"/>
              </a:rPr>
              <a:t>2</a:t>
            </a:r>
            <a:r>
              <a:rPr lang="es-ES" smtClean="0">
                <a:latin typeface="VNI-Times" pitchFamily="2" charset="0"/>
              </a:rPr>
              <a:t>O</a:t>
            </a:r>
            <a:r>
              <a:rPr lang="es-ES" baseline="-25000" smtClean="0">
                <a:latin typeface="VNI-Times" pitchFamily="2" charset="0"/>
              </a:rPr>
              <a:t>3</a:t>
            </a:r>
            <a:r>
              <a:rPr lang="es-ES" smtClean="0">
                <a:latin typeface="VNI-Times" pitchFamily="2" charset="0"/>
              </a:rPr>
              <a:t> vaø SiO</a:t>
            </a:r>
            <a:r>
              <a:rPr lang="es-ES" baseline="-25000" smtClean="0">
                <a:latin typeface="VNI-Times" pitchFamily="2" charset="0"/>
              </a:rPr>
              <a:t>2</a:t>
            </a:r>
            <a:r>
              <a:rPr lang="es-ES" smtClean="0">
                <a:latin typeface="VNI-Times" pitchFamily="2" charset="0"/>
              </a:rPr>
              <a:t> (Samot).</a:t>
            </a:r>
          </a:p>
          <a:p>
            <a:pPr lvl="1" eaLnBrk="1" hangingPunct="1">
              <a:buFont typeface="Wingdings" pitchFamily="2" charset="2"/>
              <a:buChar char="§"/>
            </a:pPr>
            <a:r>
              <a:rPr lang="es-ES" smtClean="0">
                <a:latin typeface="VNI-Times" pitchFamily="2" charset="0"/>
              </a:rPr>
              <a:t>Coù khaû naêng chòu ñöôïc t</a:t>
            </a:r>
            <a:r>
              <a:rPr lang="es-ES" baseline="30000" smtClean="0">
                <a:latin typeface="VNI-Times" pitchFamily="2" charset="0"/>
              </a:rPr>
              <a:t>0</a:t>
            </a:r>
            <a:r>
              <a:rPr lang="es-ES" smtClean="0">
                <a:latin typeface="VNI-Times" pitchFamily="2" charset="0"/>
              </a:rPr>
              <a:t> cao (t</a:t>
            </a:r>
            <a:r>
              <a:rPr lang="es-ES" baseline="30000" smtClean="0">
                <a:latin typeface="VNI-Times" pitchFamily="2" charset="0"/>
              </a:rPr>
              <a:t>0 </a:t>
            </a:r>
            <a:r>
              <a:rPr lang="es-ES" smtClean="0">
                <a:latin typeface="VNI-Times" pitchFamily="2" charset="0"/>
              </a:rPr>
              <a:t>&gt; 700</a:t>
            </a:r>
            <a:r>
              <a:rPr lang="es-ES" baseline="30000" smtClean="0">
                <a:latin typeface="VNI-Times" pitchFamily="2" charset="0"/>
              </a:rPr>
              <a:t>0</a:t>
            </a:r>
            <a:r>
              <a:rPr lang="es-ES" smtClean="0">
                <a:latin typeface="VNI-Times" pitchFamily="2" charset="0"/>
              </a:rPr>
              <a:t>C).</a:t>
            </a:r>
          </a:p>
          <a:p>
            <a:pPr lvl="1" eaLnBrk="1" hangingPunct="1">
              <a:buFont typeface="Wingdings" pitchFamily="2" charset="2"/>
              <a:buChar char="§"/>
            </a:pPr>
            <a:r>
              <a:rPr lang="es-ES" smtClean="0">
                <a:latin typeface="VNI-Times" pitchFamily="2" charset="0"/>
              </a:rPr>
              <a:t>Duøng ñeå laøm caùc thieát bò chòu nhieät (loø nung, loø ñoát…)</a:t>
            </a:r>
          </a:p>
          <a:p>
            <a:pPr lvl="1" eaLnBrk="1" hangingPunct="1">
              <a:buFont typeface="Wingdings" pitchFamily="2" charset="2"/>
              <a:buNone/>
            </a:pPr>
            <a:endParaRPr lang="en-US" u="sng" smtClean="0">
              <a:latin typeface="VNI-Times" pitchFamily="2" charset="0"/>
            </a:endParaRPr>
          </a:p>
          <a:p>
            <a:pPr eaLnBrk="1" hangingPunct="1">
              <a:buFont typeface="Wingdings" pitchFamily="2" charset="2"/>
              <a:buChar char="v"/>
            </a:pPr>
            <a:r>
              <a:rPr lang="en-US" sz="2800" b="1" smtClean="0">
                <a:latin typeface="VNI-Times" pitchFamily="2" charset="0"/>
              </a:rPr>
              <a:t> </a:t>
            </a:r>
            <a:r>
              <a:rPr lang="en-US" sz="2800" b="1" u="sng" smtClean="0">
                <a:solidFill>
                  <a:srgbClr val="FFFF00"/>
                </a:solidFill>
                <a:latin typeface="VNI-Times" pitchFamily="2" charset="0"/>
              </a:rPr>
              <a:t>Xi maêng – Gaïch</a:t>
            </a:r>
            <a:r>
              <a:rPr lang="en-US" sz="2800" b="1" smtClean="0">
                <a:solidFill>
                  <a:srgbClr val="FFFF00"/>
                </a:solidFill>
                <a:latin typeface="VNI-Times" pitchFamily="2" charset="0"/>
              </a:rPr>
              <a:t>:</a:t>
            </a:r>
          </a:p>
          <a:p>
            <a:pPr lvl="1" eaLnBrk="1" hangingPunct="1">
              <a:buFont typeface="Wingdings" pitchFamily="2" charset="2"/>
              <a:buChar char="§"/>
            </a:pPr>
            <a:r>
              <a:rPr lang="en-US" smtClean="0">
                <a:latin typeface="VNI-Times" pitchFamily="2" charset="0"/>
              </a:rPr>
              <a:t>Duøng ñeå xaây döïng caùc keát caáu bao che.</a:t>
            </a:r>
          </a:p>
          <a:p>
            <a:pPr lvl="1" eaLnBrk="1" hangingPunct="1">
              <a:buFont typeface="Wingdings" pitchFamily="2" charset="2"/>
              <a:buChar char="§"/>
            </a:pPr>
            <a:r>
              <a:rPr lang="en-US" smtClean="0">
                <a:latin typeface="VNI-Times" pitchFamily="2" charset="0"/>
              </a:rPr>
              <a:t>Khaû naêng choáng aên moøn hoùa hoïc khoâng cao.</a:t>
            </a:r>
          </a:p>
        </p:txBody>
      </p:sp>
      <p:sp>
        <p:nvSpPr>
          <p:cNvPr id="39940" name="Slide Number Placeholder 5"/>
          <p:cNvSpPr>
            <a:spLocks noGrp="1"/>
          </p:cNvSpPr>
          <p:nvPr>
            <p:ph type="sldNum" sz="quarter" idx="12"/>
          </p:nvPr>
        </p:nvSpPr>
        <p:spPr/>
        <p:txBody>
          <a:bodyPr/>
          <a:lstStyle/>
          <a:p>
            <a:pPr>
              <a:defRPr/>
            </a:pPr>
            <a:fld id="{84EF514E-8FA8-4C46-A26D-BBF5DD6DEBBF}" type="slidenum">
              <a:rPr lang="en-US"/>
              <a:pPr>
                <a:defRPr/>
              </a:pPr>
              <a:t>35</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strips(downLeft)">
                                      <p:cBhvr>
                                        <p:cTn id="7" dur="3000"/>
                                        <p:tgtEl>
                                          <p:spTgt spid="5427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box(in)">
                                      <p:cBhvr>
                                        <p:cTn id="12" dur="2000"/>
                                        <p:tgtEl>
                                          <p:spTgt spid="54275">
                                            <p:txEl>
                                              <p:pRg st="2" end="2"/>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54275">
                                            <p:txEl>
                                              <p:pRg st="3" end="3"/>
                                            </p:txEl>
                                          </p:spTgt>
                                        </p:tgtEl>
                                        <p:attrNameLst>
                                          <p:attrName>style.visibility</p:attrName>
                                        </p:attrNameLst>
                                      </p:cBhvr>
                                      <p:to>
                                        <p:strVal val="visible"/>
                                      </p:to>
                                    </p:set>
                                    <p:animEffect transition="in" filter="box(in)">
                                      <p:cBhvr>
                                        <p:cTn id="15" dur="2000"/>
                                        <p:tgtEl>
                                          <p:spTgt spid="54275">
                                            <p:txEl>
                                              <p:pRg st="3" end="3"/>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54275">
                                            <p:txEl>
                                              <p:pRg st="4" end="4"/>
                                            </p:txEl>
                                          </p:spTgt>
                                        </p:tgtEl>
                                        <p:attrNameLst>
                                          <p:attrName>style.visibility</p:attrName>
                                        </p:attrNameLst>
                                      </p:cBhvr>
                                      <p:to>
                                        <p:strVal val="visible"/>
                                      </p:to>
                                    </p:set>
                                    <p:animEffect transition="in" filter="box(in)">
                                      <p:cBhvr>
                                        <p:cTn id="18" dur="2000"/>
                                        <p:tgtEl>
                                          <p:spTgt spid="54275">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nodeType="clickEffect">
                                  <p:stCondLst>
                                    <p:cond delay="0"/>
                                  </p:stCondLst>
                                  <p:childTnLst>
                                    <p:set>
                                      <p:cBhvr>
                                        <p:cTn id="22" dur="1" fill="hold">
                                          <p:stCondLst>
                                            <p:cond delay="0"/>
                                          </p:stCondLst>
                                        </p:cTn>
                                        <p:tgtEl>
                                          <p:spTgt spid="54275">
                                            <p:txEl>
                                              <p:pRg st="6" end="6"/>
                                            </p:txEl>
                                          </p:spTgt>
                                        </p:tgtEl>
                                        <p:attrNameLst>
                                          <p:attrName>style.visibility</p:attrName>
                                        </p:attrNameLst>
                                      </p:cBhvr>
                                      <p:to>
                                        <p:strVal val="visible"/>
                                      </p:to>
                                    </p:set>
                                    <p:animEffect transition="in" filter="strips(downLeft)">
                                      <p:cBhvr>
                                        <p:cTn id="23" dur="3000"/>
                                        <p:tgtEl>
                                          <p:spTgt spid="54275">
                                            <p:txEl>
                                              <p:pRg st="6" end="6"/>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54275">
                                            <p:txEl>
                                              <p:pRg st="7" end="7"/>
                                            </p:txEl>
                                          </p:spTgt>
                                        </p:tgtEl>
                                        <p:attrNameLst>
                                          <p:attrName>style.visibility</p:attrName>
                                        </p:attrNameLst>
                                      </p:cBhvr>
                                      <p:to>
                                        <p:strVal val="visible"/>
                                      </p:to>
                                    </p:set>
                                    <p:animEffect transition="in" filter="box(in)">
                                      <p:cBhvr>
                                        <p:cTn id="28" dur="3000"/>
                                        <p:tgtEl>
                                          <p:spTgt spid="54275">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54275">
                                            <p:txEl>
                                              <p:pRg st="8" end="8"/>
                                            </p:txEl>
                                          </p:spTgt>
                                        </p:tgtEl>
                                        <p:attrNameLst>
                                          <p:attrName>style.visibility</p:attrName>
                                        </p:attrNameLst>
                                      </p:cBhvr>
                                      <p:to>
                                        <p:strVal val="visible"/>
                                      </p:to>
                                    </p:set>
                                    <p:animEffect transition="in" filter="box(in)">
                                      <p:cBhvr>
                                        <p:cTn id="31" dur="3000"/>
                                        <p:tgtEl>
                                          <p:spTgt spid="542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228600" y="152400"/>
            <a:ext cx="8686800" cy="6477000"/>
          </a:xfrm>
        </p:spPr>
        <p:txBody>
          <a:bodyPr/>
          <a:lstStyle/>
          <a:p>
            <a:pPr marL="1524000" lvl="2" indent="-609600" eaLnBrk="1" hangingPunct="1">
              <a:buFont typeface="Wingdings" pitchFamily="2" charset="2"/>
              <a:buChar char="v"/>
            </a:pPr>
            <a:r>
              <a:rPr lang="en-US" sz="2500" u="sng" smtClean="0">
                <a:latin typeface="VNI-Times" pitchFamily="2" charset="0"/>
              </a:rPr>
              <a:t>Thí duï</a:t>
            </a:r>
            <a:r>
              <a:rPr lang="en-US" sz="2500" smtClean="0">
                <a:latin typeface="VNI-Times" pitchFamily="2" charset="0"/>
              </a:rPr>
              <a:t>:</a:t>
            </a:r>
          </a:p>
          <a:p>
            <a:pPr marL="1524000" lvl="2" indent="-609600" eaLnBrk="1" hangingPunct="1">
              <a:buFont typeface="Wingdings" pitchFamily="2" charset="2"/>
              <a:buAutoNum type="alphaLcPeriod"/>
            </a:pPr>
            <a:r>
              <a:rPr lang="en-US" sz="2500" smtClean="0">
                <a:latin typeface="VNI-Times" pitchFamily="2" charset="0"/>
              </a:rPr>
              <a:t>Daây chuyeàn coâng ngheä saûn xuaát H</a:t>
            </a:r>
            <a:r>
              <a:rPr lang="en-US" sz="2500" baseline="-25000" smtClean="0">
                <a:latin typeface="VNI-Times" pitchFamily="2" charset="0"/>
              </a:rPr>
              <a:t>2</a:t>
            </a:r>
            <a:r>
              <a:rPr lang="en-US" sz="2500" smtClean="0">
                <a:latin typeface="VNI-Times" pitchFamily="2" charset="0"/>
              </a:rPr>
              <a:t>SO</a:t>
            </a:r>
            <a:r>
              <a:rPr lang="en-US" sz="2500" baseline="-25000" smtClean="0">
                <a:latin typeface="VNI-Times" pitchFamily="2" charset="0"/>
              </a:rPr>
              <a:t>4</a:t>
            </a:r>
            <a:r>
              <a:rPr lang="en-US" sz="2500" smtClean="0">
                <a:latin typeface="VNI-Times" pitchFamily="2" charset="0"/>
              </a:rPr>
              <a:t>:</a:t>
            </a:r>
          </a:p>
          <a:p>
            <a:pPr marL="812800" indent="-812800" eaLnBrk="1" hangingPunct="1">
              <a:buFont typeface="Wingdings" pitchFamily="2" charset="2"/>
              <a:buNone/>
            </a:pPr>
            <a:r>
              <a:rPr lang="en-US" sz="2500" smtClean="0">
                <a:latin typeface="VNI-Times" pitchFamily="2" charset="0"/>
              </a:rPr>
              <a:t>     		          </a:t>
            </a:r>
          </a:p>
          <a:p>
            <a:pPr marL="812800" indent="-812800" eaLnBrk="1" hangingPunct="1">
              <a:buFont typeface="Wingdings" pitchFamily="2" charset="2"/>
              <a:buNone/>
            </a:pPr>
            <a:r>
              <a:rPr lang="en-US" sz="2500" smtClean="0">
                <a:latin typeface="VNI-Times" pitchFamily="2" charset="0"/>
              </a:rPr>
              <a:t>			    O</a:t>
            </a:r>
            <a:r>
              <a:rPr lang="en-US" sz="2500" baseline="-25000" smtClean="0">
                <a:latin typeface="VNI-Times" pitchFamily="2" charset="0"/>
              </a:rPr>
              <a:t>2</a:t>
            </a:r>
            <a:r>
              <a:rPr lang="en-US" sz="2500" smtClean="0">
                <a:latin typeface="VNI-Times" pitchFamily="2" charset="0"/>
              </a:rPr>
              <a:t>	                       t</a:t>
            </a:r>
            <a:r>
              <a:rPr lang="en-US" sz="2500" baseline="30000" smtClean="0">
                <a:latin typeface="VNI-Times" pitchFamily="2" charset="0"/>
              </a:rPr>
              <a:t>0</a:t>
            </a:r>
          </a:p>
          <a:p>
            <a:pPr marL="812800" indent="-812800" eaLnBrk="1" hangingPunct="1">
              <a:buFont typeface="Wingdings" pitchFamily="2" charset="2"/>
              <a:buNone/>
            </a:pPr>
            <a:r>
              <a:rPr lang="en-US" sz="2500" smtClean="0">
                <a:latin typeface="VNI-Times" pitchFamily="2" charset="0"/>
              </a:rPr>
              <a:t>	   	S  </a:t>
            </a:r>
            <a:r>
              <a:rPr lang="en-US" sz="2500" smtClean="0">
                <a:latin typeface="VNI-Times" pitchFamily="2" charset="0"/>
                <a:sym typeface="Symbol" pitchFamily="18" charset="2"/>
              </a:rPr>
              <a:t></a:t>
            </a:r>
            <a:r>
              <a:rPr lang="en-US" sz="2500" smtClean="0">
                <a:latin typeface="VNI-Times" pitchFamily="2" charset="0"/>
              </a:rPr>
              <a:t>	 Ñoát  </a:t>
            </a:r>
            <a:r>
              <a:rPr lang="en-US" sz="2500" smtClean="0">
                <a:latin typeface="VNI-Times" pitchFamily="2" charset="0"/>
                <a:sym typeface="Symbol" pitchFamily="18" charset="2"/>
              </a:rPr>
              <a:t></a:t>
            </a:r>
            <a:r>
              <a:rPr lang="en-US" sz="2500" smtClean="0">
                <a:latin typeface="VNI-Times" pitchFamily="2" charset="0"/>
              </a:rPr>
              <a:t> SO</a:t>
            </a:r>
            <a:r>
              <a:rPr lang="en-US" sz="2500" baseline="-25000" smtClean="0">
                <a:latin typeface="VNI-Times" pitchFamily="2" charset="0"/>
              </a:rPr>
              <a:t>2</a:t>
            </a:r>
            <a:r>
              <a:rPr lang="en-US" sz="2500" smtClean="0">
                <a:latin typeface="VNI-Times" pitchFamily="2" charset="0"/>
              </a:rPr>
              <a:t> </a:t>
            </a:r>
            <a:r>
              <a:rPr lang="en-US" sz="2500" smtClean="0">
                <a:latin typeface="VNI-Times" pitchFamily="2" charset="0"/>
                <a:sym typeface="Symbol" pitchFamily="18" charset="2"/>
              </a:rPr>
              <a:t></a:t>
            </a:r>
            <a:r>
              <a:rPr lang="en-US" sz="2500" smtClean="0">
                <a:latin typeface="VNI-Times" pitchFamily="2" charset="0"/>
              </a:rPr>
              <a:t> SO</a:t>
            </a:r>
            <a:r>
              <a:rPr lang="en-US" sz="2500" baseline="-25000" smtClean="0">
                <a:latin typeface="VNI-Times" pitchFamily="2" charset="0"/>
              </a:rPr>
              <a:t>3 </a:t>
            </a:r>
            <a:r>
              <a:rPr lang="en-US" sz="2500" smtClean="0">
                <a:latin typeface="VNI-Times" pitchFamily="2" charset="0"/>
                <a:sym typeface="Symbol" pitchFamily="18" charset="2"/>
              </a:rPr>
              <a:t></a:t>
            </a:r>
            <a:r>
              <a:rPr lang="en-US" sz="2500" smtClean="0">
                <a:latin typeface="VNI-Times" pitchFamily="2" charset="0"/>
              </a:rPr>
              <a:t> Haáp thuï </a:t>
            </a:r>
            <a:r>
              <a:rPr lang="en-US" sz="2500" smtClean="0">
                <a:latin typeface="VNI-Times" pitchFamily="2" charset="0"/>
                <a:sym typeface="Symbol" pitchFamily="18" charset="2"/>
              </a:rPr>
              <a:t></a:t>
            </a:r>
            <a:r>
              <a:rPr lang="en-US" sz="2500" smtClean="0">
                <a:latin typeface="VNI-Times" pitchFamily="2" charset="0"/>
              </a:rPr>
              <a:t> Oleum</a:t>
            </a:r>
          </a:p>
          <a:p>
            <a:pPr marL="812800" indent="-812800" eaLnBrk="1" hangingPunct="1">
              <a:buFont typeface="Wingdings" pitchFamily="2" charset="2"/>
              <a:buNone/>
            </a:pPr>
            <a:r>
              <a:rPr lang="en-US" sz="2500" smtClean="0">
                <a:latin typeface="VNI-Times" pitchFamily="2" charset="0"/>
              </a:rPr>
              <a:t>                                                     </a:t>
            </a:r>
            <a:r>
              <a:rPr lang="en-US" sz="2000" smtClean="0">
                <a:latin typeface="VNI-Times" pitchFamily="2" charset="0"/>
              </a:rPr>
              <a:t>Xuùc taùc</a:t>
            </a:r>
          </a:p>
          <a:p>
            <a:pPr marL="1524000" lvl="2" indent="-609600" eaLnBrk="1" hangingPunct="1">
              <a:buFont typeface="Symbol" pitchFamily="18" charset="2"/>
              <a:buChar char="-"/>
            </a:pPr>
            <a:r>
              <a:rPr lang="en-US" sz="2500" smtClean="0">
                <a:latin typeface="VNI-Times" pitchFamily="2" charset="0"/>
              </a:rPr>
              <a:t>ÔÛ ñaây thieát bò phaûn öùng chuyeån hoùa SO</a:t>
            </a:r>
            <a:r>
              <a:rPr lang="en-US" sz="2500" baseline="-25000" smtClean="0">
                <a:latin typeface="VNI-Times" pitchFamily="2" charset="0"/>
              </a:rPr>
              <a:t>2 </a:t>
            </a:r>
            <a:r>
              <a:rPr lang="en-US" sz="1900" smtClean="0">
                <a:latin typeface="VNI-Times" pitchFamily="2" charset="0"/>
                <a:sym typeface="Symbol" pitchFamily="18" charset="2"/>
              </a:rPr>
              <a:t></a:t>
            </a:r>
            <a:r>
              <a:rPr lang="en-US" sz="2500" smtClean="0">
                <a:latin typeface="VNI-Times" pitchFamily="2" charset="0"/>
              </a:rPr>
              <a:t> SO</a:t>
            </a:r>
            <a:r>
              <a:rPr lang="en-US" sz="2500" baseline="-25000" smtClean="0">
                <a:latin typeface="VNI-Times" pitchFamily="2" charset="0"/>
              </a:rPr>
              <a:t>3</a:t>
            </a:r>
            <a:r>
              <a:rPr lang="en-US" sz="2500" smtClean="0">
                <a:latin typeface="VNI-Times" pitchFamily="2" charset="0"/>
              </a:rPr>
              <a:t> laø quyeát ñònh naêng</a:t>
            </a:r>
            <a:r>
              <a:rPr lang="en-US" sz="1900" smtClean="0">
                <a:latin typeface="VNI-Times" pitchFamily="2" charset="0"/>
              </a:rPr>
              <a:t> </a:t>
            </a:r>
            <a:r>
              <a:rPr lang="en-US" sz="2500" smtClean="0">
                <a:latin typeface="VNI-Times" pitchFamily="2" charset="0"/>
              </a:rPr>
              <a:t>suaát vaø chaát löôïng cuûa daây chuyeàn.</a:t>
            </a:r>
          </a:p>
          <a:p>
            <a:pPr marL="1524000" lvl="2" indent="-609600" eaLnBrk="1" hangingPunct="1">
              <a:buFont typeface="Symbol" pitchFamily="18" charset="2"/>
              <a:buNone/>
            </a:pPr>
            <a:endParaRPr lang="en-US" sz="2500" smtClean="0">
              <a:latin typeface="VNI-Times" pitchFamily="2" charset="0"/>
            </a:endParaRPr>
          </a:p>
          <a:p>
            <a:pPr marL="1524000" lvl="2" indent="-609600" eaLnBrk="1" hangingPunct="1">
              <a:buFont typeface="Wingdings" pitchFamily="2" charset="2"/>
              <a:buAutoNum type="alphaLcPeriod" startAt="2"/>
            </a:pPr>
            <a:r>
              <a:rPr lang="en-US" sz="2500" smtClean="0">
                <a:latin typeface="VNI-Times" pitchFamily="2" charset="0"/>
              </a:rPr>
              <a:t>Daây chuyeàn coâng ngheä saûn xuaát daàu aên:</a:t>
            </a:r>
          </a:p>
          <a:p>
            <a:pPr marL="812800" indent="-812800" eaLnBrk="1" hangingPunct="1">
              <a:buFont typeface="Wingdings" pitchFamily="2" charset="2"/>
              <a:buNone/>
            </a:pPr>
            <a:r>
              <a:rPr lang="en-US" sz="2200" smtClean="0">
                <a:latin typeface="VNI-Times" pitchFamily="2" charset="0"/>
              </a:rPr>
              <a:t>		       Daàu thoâ </a:t>
            </a:r>
            <a:r>
              <a:rPr lang="en-US" sz="2500" smtClean="0">
                <a:latin typeface="VNI-Times" pitchFamily="2" charset="0"/>
                <a:sym typeface="Symbol" pitchFamily="18" charset="2"/>
              </a:rPr>
              <a:t></a:t>
            </a:r>
            <a:r>
              <a:rPr lang="en-US" sz="2200" smtClean="0">
                <a:latin typeface="VNI-Times" pitchFamily="2" charset="0"/>
              </a:rPr>
              <a:t> Trung hoøa</a:t>
            </a:r>
            <a:r>
              <a:rPr lang="en-US" sz="2500" smtClean="0">
                <a:latin typeface="VNI-Times" pitchFamily="2" charset="0"/>
                <a:sym typeface="Symbol" pitchFamily="18" charset="2"/>
              </a:rPr>
              <a:t></a:t>
            </a:r>
            <a:r>
              <a:rPr lang="en-US" sz="2200" smtClean="0">
                <a:latin typeface="VNI-Times" pitchFamily="2" charset="0"/>
              </a:rPr>
              <a:t> Röûa </a:t>
            </a:r>
            <a:r>
              <a:rPr lang="en-US" sz="2500" smtClean="0">
                <a:latin typeface="VNI-Times" pitchFamily="2" charset="0"/>
                <a:sym typeface="Symbol" pitchFamily="18" charset="2"/>
              </a:rPr>
              <a:t></a:t>
            </a:r>
            <a:r>
              <a:rPr lang="en-US" sz="2200" smtClean="0">
                <a:latin typeface="VNI-Times" pitchFamily="2" charset="0"/>
              </a:rPr>
              <a:t> Taåy maøu</a:t>
            </a:r>
            <a:r>
              <a:rPr lang="en-US" sz="2500" smtClean="0">
                <a:latin typeface="VNI-Times" pitchFamily="2" charset="0"/>
                <a:sym typeface="Symbol" pitchFamily="18" charset="2"/>
              </a:rPr>
              <a:t></a:t>
            </a:r>
            <a:r>
              <a:rPr lang="en-US" sz="2200" smtClean="0">
                <a:latin typeface="VNI-Times" pitchFamily="2" charset="0"/>
              </a:rPr>
              <a:t> Loïc </a:t>
            </a:r>
            <a:r>
              <a:rPr lang="en-US" sz="2500" smtClean="0">
                <a:latin typeface="VNI-Times" pitchFamily="2" charset="0"/>
                <a:sym typeface="Symbol" pitchFamily="18" charset="2"/>
              </a:rPr>
              <a:t></a:t>
            </a:r>
            <a:r>
              <a:rPr lang="en-US" sz="2200" smtClean="0">
                <a:latin typeface="VNI-Times" pitchFamily="2" charset="0"/>
              </a:rPr>
              <a:t> Taåy muøi</a:t>
            </a:r>
          </a:p>
          <a:p>
            <a:pPr marL="1524000" lvl="2" indent="-609600" eaLnBrk="1" hangingPunct="1">
              <a:buFont typeface="Symbol" pitchFamily="18" charset="2"/>
              <a:buChar char="-"/>
            </a:pPr>
            <a:r>
              <a:rPr lang="en-US" sz="2500" smtClean="0">
                <a:latin typeface="VNI-Times" pitchFamily="2" charset="0"/>
              </a:rPr>
              <a:t>Ôû ñaây caùc thieát bò Trung hoøa, Taåy maøu, Taåy muøi laø thieát bò quyeát ñònh naêng suaát vaø chaát löôïng cuûa daàu.</a:t>
            </a:r>
          </a:p>
        </p:txBody>
      </p:sp>
      <p:sp>
        <p:nvSpPr>
          <p:cNvPr id="7172" name="Slide Number Placeholder 5"/>
          <p:cNvSpPr>
            <a:spLocks noGrp="1"/>
          </p:cNvSpPr>
          <p:nvPr>
            <p:ph type="sldNum" sz="quarter" idx="12"/>
          </p:nvPr>
        </p:nvSpPr>
        <p:spPr/>
        <p:txBody>
          <a:bodyPr/>
          <a:lstStyle/>
          <a:p>
            <a:pPr>
              <a:defRPr/>
            </a:pPr>
            <a:fld id="{D0F83604-7F75-46A0-A5FA-E7A409ADF6BE}" type="slidenum">
              <a:rPr lang="en-US"/>
              <a:pPr>
                <a:defRPr/>
              </a:pPr>
              <a:t>4</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ox(in)">
                                      <p:cBhvr>
                                        <p:cTn id="7" dur="30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strips(downLeft)">
                                      <p:cBhvr>
                                        <p:cTn id="12" dur="500"/>
                                        <p:tgtEl>
                                          <p:spTgt spid="11267">
                                            <p:txEl>
                                              <p:pRg st="1" end="1"/>
                                            </p:txEl>
                                          </p:spTgt>
                                        </p:tgtEl>
                                      </p:cBhvr>
                                    </p:animEffect>
                                  </p:childTnLst>
                                </p:cTn>
                              </p:par>
                            </p:childTnLst>
                          </p:cTn>
                        </p:par>
                        <p:par>
                          <p:cTn id="13" fill="hold" nodeType="afterGroup">
                            <p:stCondLst>
                              <p:cond delay="500"/>
                            </p:stCondLst>
                            <p:childTnLst>
                              <p:par>
                                <p:cTn id="14" presetID="2" presetClass="entr" presetSubtype="4" fill="hold" nodeType="afterEffect">
                                  <p:stCondLst>
                                    <p:cond delay="0"/>
                                  </p:stCondLst>
                                  <p:childTnLst>
                                    <p:set>
                                      <p:cBhvr>
                                        <p:cTn id="15" dur="1" fill="hold">
                                          <p:stCondLst>
                                            <p:cond delay="0"/>
                                          </p:stCondLst>
                                        </p:cTn>
                                        <p:tgtEl>
                                          <p:spTgt spid="11267">
                                            <p:txEl>
                                              <p:pRg st="2" end="2"/>
                                            </p:txEl>
                                          </p:spTgt>
                                        </p:tgtEl>
                                        <p:attrNameLst>
                                          <p:attrName>style.visibility</p:attrName>
                                        </p:attrNameLst>
                                      </p:cBhvr>
                                      <p:to>
                                        <p:strVal val="visible"/>
                                      </p:to>
                                    </p:set>
                                    <p:anim calcmode="lin" valueType="num">
                                      <p:cBhvr additive="base">
                                        <p:cTn id="16"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4" fill="hold" nodeType="afterEffect">
                                  <p:stCondLst>
                                    <p:cond delay="0"/>
                                  </p:stCondLst>
                                  <p:childTnLst>
                                    <p:set>
                                      <p:cBhvr>
                                        <p:cTn id="20" dur="1" fill="hold">
                                          <p:stCondLst>
                                            <p:cond delay="0"/>
                                          </p:stCondLst>
                                        </p:cTn>
                                        <p:tgtEl>
                                          <p:spTgt spid="11267">
                                            <p:txEl>
                                              <p:pRg st="3" end="3"/>
                                            </p:txEl>
                                          </p:spTgt>
                                        </p:tgtEl>
                                        <p:attrNameLst>
                                          <p:attrName>style.visibility</p:attrName>
                                        </p:attrNameLst>
                                      </p:cBhvr>
                                      <p:to>
                                        <p:strVal val="visible"/>
                                      </p:to>
                                    </p:set>
                                    <p:anim calcmode="lin" valueType="num">
                                      <p:cBhvr additive="base">
                                        <p:cTn id="21"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500"/>
                            </p:stCondLst>
                            <p:childTnLst>
                              <p:par>
                                <p:cTn id="24" presetID="2" presetClass="entr" presetSubtype="4" fill="hold" nodeType="afterEffect">
                                  <p:stCondLst>
                                    <p:cond delay="0"/>
                                  </p:stCondLst>
                                  <p:childTnLst>
                                    <p:set>
                                      <p:cBhvr>
                                        <p:cTn id="25" dur="1" fill="hold">
                                          <p:stCondLst>
                                            <p:cond delay="0"/>
                                          </p:stCondLst>
                                        </p:cTn>
                                        <p:tgtEl>
                                          <p:spTgt spid="11267">
                                            <p:txEl>
                                              <p:pRg st="4" end="4"/>
                                            </p:txEl>
                                          </p:spTgt>
                                        </p:tgtEl>
                                        <p:attrNameLst>
                                          <p:attrName>style.visibility</p:attrName>
                                        </p:attrNameLst>
                                      </p:cBhvr>
                                      <p:to>
                                        <p:strVal val="visible"/>
                                      </p:to>
                                    </p:set>
                                    <p:anim calcmode="lin" valueType="num">
                                      <p:cBhvr additive="base">
                                        <p:cTn id="26"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2000"/>
                            </p:stCondLst>
                            <p:childTnLst>
                              <p:par>
                                <p:cTn id="29" presetID="2" presetClass="entr" presetSubtype="4" fill="hold" nodeType="afterEffect">
                                  <p:stCondLst>
                                    <p:cond delay="0"/>
                                  </p:stCondLst>
                                  <p:childTnLst>
                                    <p:set>
                                      <p:cBhvr>
                                        <p:cTn id="30" dur="1" fill="hold">
                                          <p:stCondLst>
                                            <p:cond delay="0"/>
                                          </p:stCondLst>
                                        </p:cTn>
                                        <p:tgtEl>
                                          <p:spTgt spid="11267">
                                            <p:txEl>
                                              <p:pRg st="5" end="5"/>
                                            </p:txEl>
                                          </p:spTgt>
                                        </p:tgtEl>
                                        <p:attrNameLst>
                                          <p:attrName>style.visibility</p:attrName>
                                        </p:attrNameLst>
                                      </p:cBhvr>
                                      <p:to>
                                        <p:strVal val="visible"/>
                                      </p:to>
                                    </p:set>
                                    <p:anim calcmode="lin" valueType="num">
                                      <p:cBhvr additive="base">
                                        <p:cTn id="31"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11267">
                                            <p:txEl>
                                              <p:pRg st="6" end="6"/>
                                            </p:txEl>
                                          </p:spTgt>
                                        </p:tgtEl>
                                        <p:attrNameLst>
                                          <p:attrName>style.visibility</p:attrName>
                                        </p:attrNameLst>
                                      </p:cBhvr>
                                      <p:to>
                                        <p:strVal val="visible"/>
                                      </p:to>
                                    </p:set>
                                    <p:animEffect transition="in" filter="fade">
                                      <p:cBhvr>
                                        <p:cTn id="36" dur="1000"/>
                                        <p:tgtEl>
                                          <p:spTgt spid="11267">
                                            <p:txEl>
                                              <p:pRg st="6" end="6"/>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8" presetClass="entr" presetSubtype="12" fill="hold" nodeType="clickEffect">
                                  <p:stCondLst>
                                    <p:cond delay="0"/>
                                  </p:stCondLst>
                                  <p:childTnLst>
                                    <p:set>
                                      <p:cBhvr>
                                        <p:cTn id="40" dur="1" fill="hold">
                                          <p:stCondLst>
                                            <p:cond delay="0"/>
                                          </p:stCondLst>
                                        </p:cTn>
                                        <p:tgtEl>
                                          <p:spTgt spid="11267">
                                            <p:txEl>
                                              <p:pRg st="8" end="8"/>
                                            </p:txEl>
                                          </p:spTgt>
                                        </p:tgtEl>
                                        <p:attrNameLst>
                                          <p:attrName>style.visibility</p:attrName>
                                        </p:attrNameLst>
                                      </p:cBhvr>
                                      <p:to>
                                        <p:strVal val="visible"/>
                                      </p:to>
                                    </p:set>
                                    <p:animEffect transition="in" filter="strips(downLeft)">
                                      <p:cBhvr>
                                        <p:cTn id="41" dur="500"/>
                                        <p:tgtEl>
                                          <p:spTgt spid="11267">
                                            <p:txEl>
                                              <p:pRg st="8" end="8"/>
                                            </p:txEl>
                                          </p:spTgt>
                                        </p:tgtEl>
                                      </p:cBhvr>
                                    </p:animEffect>
                                  </p:childTnLst>
                                </p:cTn>
                              </p:par>
                            </p:childTnLst>
                          </p:cTn>
                        </p:par>
                        <p:par>
                          <p:cTn id="42" fill="hold" nodeType="afterGroup">
                            <p:stCondLst>
                              <p:cond delay="500"/>
                            </p:stCondLst>
                            <p:childTnLst>
                              <p:par>
                                <p:cTn id="43" presetID="2" presetClass="entr" presetSubtype="4" fill="hold" nodeType="afterEffect">
                                  <p:stCondLst>
                                    <p:cond delay="0"/>
                                  </p:stCondLst>
                                  <p:childTnLst>
                                    <p:set>
                                      <p:cBhvr>
                                        <p:cTn id="44" dur="1" fill="hold">
                                          <p:stCondLst>
                                            <p:cond delay="0"/>
                                          </p:stCondLst>
                                        </p:cTn>
                                        <p:tgtEl>
                                          <p:spTgt spid="11267">
                                            <p:txEl>
                                              <p:pRg st="9" end="9"/>
                                            </p:txEl>
                                          </p:spTgt>
                                        </p:tgtEl>
                                        <p:attrNameLst>
                                          <p:attrName>style.visibility</p:attrName>
                                        </p:attrNameLst>
                                      </p:cBhvr>
                                      <p:to>
                                        <p:strVal val="visible"/>
                                      </p:to>
                                    </p:set>
                                    <p:anim calcmode="lin" valueType="num">
                                      <p:cBhvr additive="base">
                                        <p:cTn id="45" dur="500" fill="hold"/>
                                        <p:tgtEl>
                                          <p:spTgt spid="1126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267">
                                            <p:txEl>
                                              <p:pRg st="9" end="9"/>
                                            </p:txEl>
                                          </p:spTgt>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1000"/>
                            </p:stCondLst>
                            <p:childTnLst>
                              <p:par>
                                <p:cTn id="48" presetID="2" presetClass="entr" presetSubtype="4" fill="hold" nodeType="afterEffect">
                                  <p:stCondLst>
                                    <p:cond delay="0"/>
                                  </p:stCondLst>
                                  <p:childTnLst>
                                    <p:set>
                                      <p:cBhvr>
                                        <p:cTn id="49" dur="1" fill="hold">
                                          <p:stCondLst>
                                            <p:cond delay="0"/>
                                          </p:stCondLst>
                                        </p:cTn>
                                        <p:tgtEl>
                                          <p:spTgt spid="11267">
                                            <p:txEl>
                                              <p:pRg st="10" end="10"/>
                                            </p:txEl>
                                          </p:spTgt>
                                        </p:tgtEl>
                                        <p:attrNameLst>
                                          <p:attrName>style.visibility</p:attrName>
                                        </p:attrNameLst>
                                      </p:cBhvr>
                                      <p:to>
                                        <p:strVal val="visible"/>
                                      </p:to>
                                    </p:set>
                                    <p:anim calcmode="lin" valueType="num">
                                      <p:cBhvr additive="base">
                                        <p:cTn id="50" dur="500" fill="hold"/>
                                        <p:tgtEl>
                                          <p:spTgt spid="11267">
                                            <p:txEl>
                                              <p:pRg st="10" end="1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126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33400" y="228600"/>
            <a:ext cx="8229600" cy="685800"/>
          </a:xfrm>
        </p:spPr>
        <p:txBody>
          <a:bodyPr/>
          <a:lstStyle/>
          <a:p>
            <a:pPr eaLnBrk="1" hangingPunct="1"/>
            <a:r>
              <a:rPr lang="en-US" sz="3600" b="1" smtClean="0">
                <a:latin typeface="VNI-Times" pitchFamily="2" charset="0"/>
              </a:rPr>
              <a:t>III. Löïa choïn vaät lieäu cheá taïo Thieát bò</a:t>
            </a:r>
          </a:p>
        </p:txBody>
      </p:sp>
      <p:sp>
        <p:nvSpPr>
          <p:cNvPr id="8196" name="Slide Number Placeholder 4"/>
          <p:cNvSpPr>
            <a:spLocks noGrp="1"/>
          </p:cNvSpPr>
          <p:nvPr>
            <p:ph type="sldNum" sz="quarter" idx="12"/>
          </p:nvPr>
        </p:nvSpPr>
        <p:spPr/>
        <p:txBody>
          <a:bodyPr/>
          <a:lstStyle/>
          <a:p>
            <a:pPr>
              <a:defRPr/>
            </a:pPr>
            <a:fld id="{C3E27092-832D-46D0-AD04-761A0FFBFDF0}" type="slidenum">
              <a:rPr lang="en-US"/>
              <a:pPr>
                <a:defRPr/>
              </a:pPr>
              <a:t>5</a:t>
            </a:fld>
            <a:endParaRPr lang="en-US"/>
          </a:p>
        </p:txBody>
      </p:sp>
      <p:sp>
        <p:nvSpPr>
          <p:cNvPr id="12291" name="Rectangle 3"/>
          <p:cNvSpPr>
            <a:spLocks noGrp="1" noChangeArrowheads="1"/>
          </p:cNvSpPr>
          <p:nvPr>
            <p:ph type="body" idx="4294967295"/>
          </p:nvPr>
        </p:nvSpPr>
        <p:spPr>
          <a:xfrm>
            <a:off x="0" y="1219200"/>
            <a:ext cx="9144000" cy="5638800"/>
          </a:xfrm>
        </p:spPr>
        <p:txBody>
          <a:bodyPr rtlCol="0">
            <a:normAutofit/>
          </a:bodyPr>
          <a:lstStyle/>
          <a:p>
            <a:pPr marL="990600" lvl="1" indent="-533400" eaLnBrk="1" fontAlgn="auto" hangingPunct="1">
              <a:spcAft>
                <a:spcPts val="0"/>
              </a:spcAft>
              <a:buSzPct val="110000"/>
              <a:buFont typeface="Wingdings" pitchFamily="2" charset="2"/>
              <a:buAutoNum type="arabicPeriod"/>
              <a:defRPr/>
            </a:pPr>
            <a:r>
              <a:rPr lang="en-US" sz="3000" b="1" smtClean="0">
                <a:latin typeface="VNI-Times" pitchFamily="2" charset="0"/>
              </a:rPr>
              <a:t>Yeâu caàu chung ñoái vôùi vaät lieäu:</a:t>
            </a:r>
          </a:p>
          <a:p>
            <a:pPr marL="1371600" lvl="2" indent="-457200" eaLnBrk="1" fontAlgn="auto" hangingPunct="1">
              <a:spcAft>
                <a:spcPts val="0"/>
              </a:spcAft>
              <a:buFont typeface="Wingdings" pitchFamily="2" charset="2"/>
              <a:buAutoNum type="alphaLcPeriod"/>
              <a:defRPr/>
            </a:pPr>
            <a:r>
              <a:rPr lang="en-US" sz="2800" b="1" smtClean="0">
                <a:latin typeface="VNI-Times" pitchFamily="2" charset="0"/>
              </a:rPr>
              <a:t>Ñaëc ñieåm cuûa caùc thieát bò saûn xuaát hoùa chaát vaø thöïc phaåm:</a:t>
            </a:r>
          </a:p>
          <a:p>
            <a:pPr marL="1752600" lvl="3" indent="-381000" eaLnBrk="1" fontAlgn="auto" hangingPunct="1">
              <a:spcAft>
                <a:spcPts val="0"/>
              </a:spcAft>
              <a:buFont typeface="Symbol" pitchFamily="18" charset="2"/>
              <a:buChar char="-"/>
              <a:defRPr/>
            </a:pPr>
            <a:r>
              <a:rPr lang="en-US" sz="2800" smtClean="0">
                <a:latin typeface="VNI-Times" pitchFamily="2" charset="0"/>
              </a:rPr>
              <a:t>Laøm vieäc ôû moâi tröôøng khaéc nghieät (aùp suaát, nhieät ñoä cao vaø thöôøng xuyeân thay ñoåi).</a:t>
            </a:r>
          </a:p>
          <a:p>
            <a:pPr marL="1752600" lvl="3" indent="-381000" eaLnBrk="1" fontAlgn="auto" hangingPunct="1">
              <a:spcAft>
                <a:spcPts val="0"/>
              </a:spcAft>
              <a:buFont typeface="Symbol" pitchFamily="18" charset="2"/>
              <a:buChar char="-"/>
              <a:defRPr/>
            </a:pPr>
            <a:r>
              <a:rPr lang="en-US" sz="2800" smtClean="0">
                <a:latin typeface="VNI-Times" pitchFamily="2" charset="0"/>
              </a:rPr>
              <a:t>Moâi tröôøng aên moøn hoùa hoïc cao.</a:t>
            </a:r>
          </a:p>
          <a:p>
            <a:pPr marL="1752600" lvl="3" indent="-381000" eaLnBrk="1" fontAlgn="auto" hangingPunct="1">
              <a:spcAft>
                <a:spcPts val="0"/>
              </a:spcAft>
              <a:buFont typeface="Symbol" pitchFamily="18" charset="2"/>
              <a:buChar char="-"/>
              <a:defRPr/>
            </a:pPr>
            <a:r>
              <a:rPr lang="en-US" sz="2800" smtClean="0">
                <a:latin typeface="VNI-Times" pitchFamily="2" charset="0"/>
              </a:rPr>
              <a:t>Yeâu caàu veä sinh deã daøng vaø nhanh choùng.</a:t>
            </a:r>
          </a:p>
          <a:p>
            <a:pPr marL="1752600" lvl="3" indent="-898525" eaLnBrk="1" fontAlgn="auto" hangingPunct="1">
              <a:spcAft>
                <a:spcPts val="0"/>
              </a:spcAft>
              <a:buFont typeface="Arial" pitchFamily="34" charset="0"/>
              <a:buNone/>
              <a:defRPr/>
            </a:pPr>
            <a:r>
              <a:rPr lang="en-US" sz="2800" b="1" smtClean="0">
                <a:latin typeface="VNI-Times" pitchFamily="2" charset="0"/>
              </a:rPr>
              <a:t>b. Yeâu caàu ñoái vôùi vaät lieäu</a:t>
            </a:r>
          </a:p>
          <a:p>
            <a:pPr marL="990600" lvl="1" indent="-533400" eaLnBrk="1" fontAlgn="auto" hangingPunct="1">
              <a:spcAft>
                <a:spcPts val="0"/>
              </a:spcAft>
              <a:buFont typeface="Symbol" pitchFamily="18" charset="2"/>
              <a:buChar char="-"/>
              <a:defRPr/>
            </a:pPr>
            <a:r>
              <a:rPr lang="en-US" smtClean="0">
                <a:latin typeface="VNI-Times" pitchFamily="2" charset="0"/>
              </a:rPr>
              <a:t>Coù ñoä beàn cô hoïc toát.</a:t>
            </a:r>
          </a:p>
          <a:p>
            <a:pPr marL="990600" lvl="1" indent="-533400" eaLnBrk="1" fontAlgn="auto" hangingPunct="1">
              <a:spcAft>
                <a:spcPts val="0"/>
              </a:spcAft>
              <a:buFont typeface="Symbol" pitchFamily="18" charset="2"/>
              <a:buChar char="-"/>
              <a:defRPr/>
            </a:pPr>
            <a:r>
              <a:rPr lang="en-US" smtClean="0">
                <a:latin typeface="VNI-Times" pitchFamily="2" charset="0"/>
              </a:rPr>
              <a:t>Coù khaû naêng choáng aên moøn hoùa hoïc cao.</a:t>
            </a:r>
          </a:p>
          <a:p>
            <a:pPr marL="990600" lvl="1" indent="-533400" eaLnBrk="1" fontAlgn="auto" hangingPunct="1">
              <a:spcAft>
                <a:spcPts val="0"/>
              </a:spcAft>
              <a:buFont typeface="Symbol" pitchFamily="18" charset="2"/>
              <a:buChar char="-"/>
              <a:defRPr/>
            </a:pPr>
            <a:r>
              <a:rPr lang="en-US" smtClean="0">
                <a:latin typeface="VNI-Times" pitchFamily="2" charset="0"/>
              </a:rPr>
              <a:t>Beà maët nhaün, deã gia coâng.</a:t>
            </a:r>
          </a:p>
          <a:p>
            <a:pPr marL="1752600" lvl="3" indent="-381000" eaLnBrk="1" fontAlgn="auto" hangingPunct="1">
              <a:spcAft>
                <a:spcPts val="0"/>
              </a:spcAft>
              <a:buFont typeface="Symbol" pitchFamily="18" charset="2"/>
              <a:buChar char="-"/>
              <a:defRPr/>
            </a:pPr>
            <a:endParaRPr lang="en-US" sz="2800" smtClean="0">
              <a:latin typeface="VNI-Times" pitchFamily="2"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1"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898" decel="100000" fill="hold"/>
                                        <p:tgtEl>
                                          <p:spTgt spid="12290"/>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1229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2291">
                                            <p:txEl>
                                              <p:pRg st="0" end="0"/>
                                            </p:txEl>
                                          </p:spTgt>
                                        </p:tgtEl>
                                        <p:attrNameLst>
                                          <p:attrName>style.visibility</p:attrName>
                                        </p:attrNameLst>
                                      </p:cBhvr>
                                      <p:to>
                                        <p:strVal val="visible"/>
                                      </p:to>
                                    </p:set>
                                    <p:animEffect transition="in" filter="fade">
                                      <p:cBhvr>
                                        <p:cTn id="15" dur="1000"/>
                                        <p:tgtEl>
                                          <p:spTgt spid="12291">
                                            <p:txEl>
                                              <p:pRg st="0" end="0"/>
                                            </p:txEl>
                                          </p:spTgt>
                                        </p:tgtEl>
                                      </p:cBhvr>
                                    </p:animEffect>
                                    <p:anim calcmode="lin" valueType="num">
                                      <p:cBhvr>
                                        <p:cTn id="16"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12291">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12291">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12291">
                                            <p:txEl>
                                              <p:pRg st="1" end="1"/>
                                            </p:txEl>
                                          </p:spTgt>
                                        </p:tgtEl>
                                        <p:attrNameLst>
                                          <p:attrName>style.visibility</p:attrName>
                                        </p:attrNameLst>
                                      </p:cBhvr>
                                      <p:to>
                                        <p:strVal val="visible"/>
                                      </p:to>
                                    </p:set>
                                    <p:animEffect transition="in" filter="fade">
                                      <p:cBhvr>
                                        <p:cTn id="21" dur="1000"/>
                                        <p:tgtEl>
                                          <p:spTgt spid="12291">
                                            <p:txEl>
                                              <p:pRg st="1" end="1"/>
                                            </p:txEl>
                                          </p:spTgt>
                                        </p:tgtEl>
                                      </p:cBhvr>
                                    </p:animEffect>
                                    <p:anim calcmode="lin" valueType="num">
                                      <p:cBhvr>
                                        <p:cTn id="22"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12291">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12291">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2291">
                                            <p:txEl>
                                              <p:pRg st="2" end="2"/>
                                            </p:txEl>
                                          </p:spTgt>
                                        </p:tgtEl>
                                        <p:attrNameLst>
                                          <p:attrName>style.visibility</p:attrName>
                                        </p:attrNameLst>
                                      </p:cBhvr>
                                      <p:to>
                                        <p:strVal val="visible"/>
                                      </p:to>
                                    </p:set>
                                    <p:animEffect transition="in" filter="fade">
                                      <p:cBhvr>
                                        <p:cTn id="27" dur="1000"/>
                                        <p:tgtEl>
                                          <p:spTgt spid="12291">
                                            <p:txEl>
                                              <p:pRg st="2" end="2"/>
                                            </p:txEl>
                                          </p:spTgt>
                                        </p:tgtEl>
                                      </p:cBhvr>
                                    </p:animEffect>
                                    <p:anim calcmode="lin" valueType="num">
                                      <p:cBhvr>
                                        <p:cTn id="28"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12291">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12291">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12291">
                                            <p:txEl>
                                              <p:pRg st="3" end="3"/>
                                            </p:txEl>
                                          </p:spTgt>
                                        </p:tgtEl>
                                        <p:attrNameLst>
                                          <p:attrName>style.visibility</p:attrName>
                                        </p:attrNameLst>
                                      </p:cBhvr>
                                      <p:to>
                                        <p:strVal val="visible"/>
                                      </p:to>
                                    </p:set>
                                    <p:animEffect transition="in" filter="fade">
                                      <p:cBhvr>
                                        <p:cTn id="33" dur="1000"/>
                                        <p:tgtEl>
                                          <p:spTgt spid="12291">
                                            <p:txEl>
                                              <p:pRg st="3" end="3"/>
                                            </p:txEl>
                                          </p:spTgt>
                                        </p:tgtEl>
                                      </p:cBhvr>
                                    </p:animEffect>
                                    <p:anim calcmode="lin" valueType="num">
                                      <p:cBhvr>
                                        <p:cTn id="34"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12291">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12291">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2291">
                                            <p:txEl>
                                              <p:pRg st="4" end="4"/>
                                            </p:txEl>
                                          </p:spTgt>
                                        </p:tgtEl>
                                        <p:attrNameLst>
                                          <p:attrName>style.visibility</p:attrName>
                                        </p:attrNameLst>
                                      </p:cBhvr>
                                      <p:to>
                                        <p:strVal val="visible"/>
                                      </p:to>
                                    </p:set>
                                    <p:animEffect transition="in" filter="fade">
                                      <p:cBhvr>
                                        <p:cTn id="39" dur="1000"/>
                                        <p:tgtEl>
                                          <p:spTgt spid="12291">
                                            <p:txEl>
                                              <p:pRg st="4" end="4"/>
                                            </p:txEl>
                                          </p:spTgt>
                                        </p:tgtEl>
                                      </p:cBhvr>
                                    </p:animEffect>
                                    <p:anim calcmode="lin" valueType="num">
                                      <p:cBhvr>
                                        <p:cTn id="40"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12291">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12291">
                                            <p:txEl>
                                              <p:pRg st="4" end="4"/>
                                            </p:txEl>
                                          </p:spTgt>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2291">
                                            <p:txEl>
                                              <p:pRg st="5" end="5"/>
                                            </p:txEl>
                                          </p:spTgt>
                                        </p:tgtEl>
                                        <p:attrNameLst>
                                          <p:attrName>style.visibility</p:attrName>
                                        </p:attrNameLst>
                                      </p:cBhvr>
                                      <p:to>
                                        <p:strVal val="visible"/>
                                      </p:to>
                                    </p:set>
                                    <p:animEffect transition="in" filter="fade">
                                      <p:cBhvr>
                                        <p:cTn id="45" dur="1000"/>
                                        <p:tgtEl>
                                          <p:spTgt spid="12291">
                                            <p:txEl>
                                              <p:pRg st="5" end="5"/>
                                            </p:txEl>
                                          </p:spTgt>
                                        </p:tgtEl>
                                      </p:cBhvr>
                                    </p:animEffect>
                                    <p:anim calcmode="lin" valueType="num">
                                      <p:cBhvr>
                                        <p:cTn id="46"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47" dur="898" decel="100000" fill="hold"/>
                                        <p:tgtEl>
                                          <p:spTgt spid="12291">
                                            <p:txEl>
                                              <p:pRg st="5" end="5"/>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898"/>
                                          </p:stCondLst>
                                        </p:cTn>
                                        <p:tgtEl>
                                          <p:spTgt spid="12291">
                                            <p:txEl>
                                              <p:pRg st="5" end="5"/>
                                            </p:txEl>
                                          </p:spTgt>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12291">
                                            <p:txEl>
                                              <p:pRg st="6" end="6"/>
                                            </p:txEl>
                                          </p:spTgt>
                                        </p:tgtEl>
                                        <p:attrNameLst>
                                          <p:attrName>style.visibility</p:attrName>
                                        </p:attrNameLst>
                                      </p:cBhvr>
                                      <p:to>
                                        <p:strVal val="visible"/>
                                      </p:to>
                                    </p:set>
                                    <p:animEffect transition="in" filter="fade">
                                      <p:cBhvr>
                                        <p:cTn id="51" dur="1000"/>
                                        <p:tgtEl>
                                          <p:spTgt spid="12291">
                                            <p:txEl>
                                              <p:pRg st="6" end="6"/>
                                            </p:txEl>
                                          </p:spTgt>
                                        </p:tgtEl>
                                      </p:cBhvr>
                                    </p:animEffect>
                                    <p:anim calcmode="lin" valueType="num">
                                      <p:cBhvr>
                                        <p:cTn id="52" dur="10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p:cTn id="53" dur="898" decel="100000" fill="hold"/>
                                        <p:tgtEl>
                                          <p:spTgt spid="12291">
                                            <p:txEl>
                                              <p:pRg st="6" end="6"/>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898"/>
                                          </p:stCondLst>
                                        </p:cTn>
                                        <p:tgtEl>
                                          <p:spTgt spid="12291">
                                            <p:txEl>
                                              <p:pRg st="6" end="6"/>
                                            </p:txEl>
                                          </p:spTgt>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12291">
                                            <p:txEl>
                                              <p:pRg st="7" end="7"/>
                                            </p:txEl>
                                          </p:spTgt>
                                        </p:tgtEl>
                                        <p:attrNameLst>
                                          <p:attrName>style.visibility</p:attrName>
                                        </p:attrNameLst>
                                      </p:cBhvr>
                                      <p:to>
                                        <p:strVal val="visible"/>
                                      </p:to>
                                    </p:set>
                                    <p:animEffect transition="in" filter="fade">
                                      <p:cBhvr>
                                        <p:cTn id="57" dur="1000"/>
                                        <p:tgtEl>
                                          <p:spTgt spid="12291">
                                            <p:txEl>
                                              <p:pRg st="7" end="7"/>
                                            </p:txEl>
                                          </p:spTgt>
                                        </p:tgtEl>
                                      </p:cBhvr>
                                    </p:animEffect>
                                    <p:anim calcmode="lin" valueType="num">
                                      <p:cBhvr>
                                        <p:cTn id="58" dur="10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p:cTn id="59" dur="898" decel="100000" fill="hold"/>
                                        <p:tgtEl>
                                          <p:spTgt spid="12291">
                                            <p:txEl>
                                              <p:pRg st="7" end="7"/>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898"/>
                                          </p:stCondLst>
                                        </p:cTn>
                                        <p:tgtEl>
                                          <p:spTgt spid="12291">
                                            <p:txEl>
                                              <p:pRg st="7" end="7"/>
                                            </p:txEl>
                                          </p:spTgt>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0"/>
                                  </p:stCondLst>
                                  <p:childTnLst>
                                    <p:set>
                                      <p:cBhvr>
                                        <p:cTn id="62" dur="1" fill="hold">
                                          <p:stCondLst>
                                            <p:cond delay="0"/>
                                          </p:stCondLst>
                                        </p:cTn>
                                        <p:tgtEl>
                                          <p:spTgt spid="12291">
                                            <p:txEl>
                                              <p:pRg st="8" end="8"/>
                                            </p:txEl>
                                          </p:spTgt>
                                        </p:tgtEl>
                                        <p:attrNameLst>
                                          <p:attrName>style.visibility</p:attrName>
                                        </p:attrNameLst>
                                      </p:cBhvr>
                                      <p:to>
                                        <p:strVal val="visible"/>
                                      </p:to>
                                    </p:set>
                                    <p:animEffect transition="in" filter="fade">
                                      <p:cBhvr>
                                        <p:cTn id="63" dur="1000"/>
                                        <p:tgtEl>
                                          <p:spTgt spid="12291">
                                            <p:txEl>
                                              <p:pRg st="8" end="8"/>
                                            </p:txEl>
                                          </p:spTgt>
                                        </p:tgtEl>
                                      </p:cBhvr>
                                    </p:animEffect>
                                    <p:anim calcmode="lin" valueType="num">
                                      <p:cBhvr>
                                        <p:cTn id="64" dur="1000" fill="hold"/>
                                        <p:tgtEl>
                                          <p:spTgt spid="12291">
                                            <p:txEl>
                                              <p:pRg st="8" end="8"/>
                                            </p:txEl>
                                          </p:spTgt>
                                        </p:tgtEl>
                                        <p:attrNameLst>
                                          <p:attrName>ppt_x</p:attrName>
                                        </p:attrNameLst>
                                      </p:cBhvr>
                                      <p:tavLst>
                                        <p:tav tm="0">
                                          <p:val>
                                            <p:strVal val="#ppt_x"/>
                                          </p:val>
                                        </p:tav>
                                        <p:tav tm="100000">
                                          <p:val>
                                            <p:strVal val="#ppt_x"/>
                                          </p:val>
                                        </p:tav>
                                      </p:tavLst>
                                    </p:anim>
                                    <p:anim calcmode="lin" valueType="num">
                                      <p:cBhvr>
                                        <p:cTn id="65" dur="898" decel="100000" fill="hold"/>
                                        <p:tgtEl>
                                          <p:spTgt spid="12291">
                                            <p:txEl>
                                              <p:pRg st="8" end="8"/>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898"/>
                                          </p:stCondLst>
                                        </p:cTn>
                                        <p:tgtEl>
                                          <p:spTgt spid="12291">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1" presetClass="exit" presetSubtype="4" fill="hold" grpId="0" nodeType="clickEffect">
                                  <p:stCondLst>
                                    <p:cond delay="0"/>
                                  </p:stCondLst>
                                  <p:childTnLst>
                                    <p:animEffect transition="out" filter="wheel(4)">
                                      <p:cBhvr>
                                        <p:cTn id="70" dur="1000"/>
                                        <p:tgtEl>
                                          <p:spTgt spid="12290"/>
                                        </p:tgtEl>
                                      </p:cBhvr>
                                    </p:animEffect>
                                    <p:set>
                                      <p:cBhvr>
                                        <p:cTn id="71" dur="1" fill="hold">
                                          <p:stCondLst>
                                            <p:cond delay="999"/>
                                          </p:stCondLst>
                                        </p:cTn>
                                        <p:tgtEl>
                                          <p:spTgt spid="12290"/>
                                        </p:tgtEl>
                                        <p:attrNameLst>
                                          <p:attrName>style.visibility</p:attrName>
                                        </p:attrNameLst>
                                      </p:cBhvr>
                                      <p:to>
                                        <p:strVal val="hidden"/>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4" fill="hold" nodeType="clickEffect">
                                  <p:stCondLst>
                                    <p:cond delay="0"/>
                                  </p:stCondLst>
                                  <p:childTnLst>
                                    <p:set>
                                      <p:cBhvr>
                                        <p:cTn id="75" dur="1" fill="hold">
                                          <p:stCondLst>
                                            <p:cond delay="0"/>
                                          </p:stCondLst>
                                        </p:cTn>
                                        <p:tgtEl>
                                          <p:spTgt spid="12291">
                                            <p:txEl>
                                              <p:pRg st="0" end="0"/>
                                            </p:txEl>
                                          </p:spTgt>
                                        </p:tgtEl>
                                        <p:attrNameLst>
                                          <p:attrName>style.visibility</p:attrName>
                                        </p:attrNameLst>
                                      </p:cBhvr>
                                      <p:to>
                                        <p:strVal val="visible"/>
                                      </p:to>
                                    </p:set>
                                    <p:anim calcmode="lin" valueType="num">
                                      <p:cBhvr additive="base">
                                        <p:cTn id="76"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55" presetClass="entr" presetSubtype="0" fill="hold" nodeType="clickEffect">
                                  <p:stCondLst>
                                    <p:cond delay="0"/>
                                  </p:stCondLst>
                                  <p:childTnLst>
                                    <p:set>
                                      <p:cBhvr>
                                        <p:cTn id="81" dur="1" fill="hold">
                                          <p:stCondLst>
                                            <p:cond delay="0"/>
                                          </p:stCondLst>
                                        </p:cTn>
                                        <p:tgtEl>
                                          <p:spTgt spid="12291">
                                            <p:txEl>
                                              <p:pRg st="1" end="1"/>
                                            </p:txEl>
                                          </p:spTgt>
                                        </p:tgtEl>
                                        <p:attrNameLst>
                                          <p:attrName>style.visibility</p:attrName>
                                        </p:attrNameLst>
                                      </p:cBhvr>
                                      <p:to>
                                        <p:strVal val="visible"/>
                                      </p:to>
                                    </p:set>
                                    <p:anim calcmode="lin" valueType="num">
                                      <p:cBhvr>
                                        <p:cTn id="82" dur="1000" fill="hold"/>
                                        <p:tgtEl>
                                          <p:spTgt spid="12291">
                                            <p:txEl>
                                              <p:pRg st="1" end="1"/>
                                            </p:txEl>
                                          </p:spTgt>
                                        </p:tgtEl>
                                        <p:attrNameLst>
                                          <p:attrName>ppt_w</p:attrName>
                                        </p:attrNameLst>
                                      </p:cBhvr>
                                      <p:tavLst>
                                        <p:tav tm="0">
                                          <p:val>
                                            <p:strVal val="#ppt_w*0.70"/>
                                          </p:val>
                                        </p:tav>
                                        <p:tav tm="100000">
                                          <p:val>
                                            <p:strVal val="#ppt_w"/>
                                          </p:val>
                                        </p:tav>
                                      </p:tavLst>
                                    </p:anim>
                                    <p:anim calcmode="lin" valueType="num">
                                      <p:cBhvr>
                                        <p:cTn id="83" dur="1000" fill="hold"/>
                                        <p:tgtEl>
                                          <p:spTgt spid="12291">
                                            <p:txEl>
                                              <p:pRg st="1" end="1"/>
                                            </p:txEl>
                                          </p:spTgt>
                                        </p:tgtEl>
                                        <p:attrNameLst>
                                          <p:attrName>ppt_h</p:attrName>
                                        </p:attrNameLst>
                                      </p:cBhvr>
                                      <p:tavLst>
                                        <p:tav tm="0">
                                          <p:val>
                                            <p:strVal val="#ppt_h"/>
                                          </p:val>
                                        </p:tav>
                                        <p:tav tm="100000">
                                          <p:val>
                                            <p:strVal val="#ppt_h"/>
                                          </p:val>
                                        </p:tav>
                                      </p:tavLst>
                                    </p:anim>
                                    <p:animEffect transition="in" filter="fade">
                                      <p:cBhvr>
                                        <p:cTn id="84" dur="1000"/>
                                        <p:tgtEl>
                                          <p:spTgt spid="12291">
                                            <p:txEl>
                                              <p:pRg st="1" end="1"/>
                                            </p:txEl>
                                          </p:spTgt>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4" fill="hold" nodeType="clickEffect">
                                  <p:stCondLst>
                                    <p:cond delay="0"/>
                                  </p:stCondLst>
                                  <p:childTnLst>
                                    <p:set>
                                      <p:cBhvr>
                                        <p:cTn id="88" dur="1" fill="hold">
                                          <p:stCondLst>
                                            <p:cond delay="0"/>
                                          </p:stCondLst>
                                        </p:cTn>
                                        <p:tgtEl>
                                          <p:spTgt spid="12291">
                                            <p:txEl>
                                              <p:pRg st="2" end="2"/>
                                            </p:txEl>
                                          </p:spTgt>
                                        </p:tgtEl>
                                        <p:attrNameLst>
                                          <p:attrName>style.visibility</p:attrName>
                                        </p:attrNameLst>
                                      </p:cBhvr>
                                      <p:to>
                                        <p:strVal val="visible"/>
                                      </p:to>
                                    </p:set>
                                    <p:anim calcmode="lin" valueType="num">
                                      <p:cBhvr additive="base">
                                        <p:cTn id="8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2291">
                                            <p:txEl>
                                              <p:pRg st="2" end="2"/>
                                            </p:txEl>
                                          </p:spTgt>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2291">
                                            <p:txEl>
                                              <p:pRg st="3" end="3"/>
                                            </p:txEl>
                                          </p:spTgt>
                                        </p:tgtEl>
                                        <p:attrNameLst>
                                          <p:attrName>style.visibility</p:attrName>
                                        </p:attrNameLst>
                                      </p:cBhvr>
                                      <p:to>
                                        <p:strVal val="visible"/>
                                      </p:to>
                                    </p:set>
                                    <p:anim calcmode="lin" valueType="num">
                                      <p:cBhvr additive="base">
                                        <p:cTn id="93"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12291">
                                            <p:txEl>
                                              <p:pRg st="3" end="3"/>
                                            </p:txEl>
                                          </p:spTgt>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12291">
                                            <p:txEl>
                                              <p:pRg st="4" end="4"/>
                                            </p:txEl>
                                          </p:spTgt>
                                        </p:tgtEl>
                                        <p:attrNameLst>
                                          <p:attrName>style.visibility</p:attrName>
                                        </p:attrNameLst>
                                      </p:cBhvr>
                                      <p:to>
                                        <p:strVal val="visible"/>
                                      </p:to>
                                    </p:set>
                                    <p:anim calcmode="lin" valueType="num">
                                      <p:cBhvr additive="base">
                                        <p:cTn id="97"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12291">
                                            <p:txEl>
                                              <p:pRg st="4" end="4"/>
                                            </p:txEl>
                                          </p:spTgt>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2291">
                                            <p:txEl>
                                              <p:pRg st="5" end="5"/>
                                            </p:txEl>
                                          </p:spTgt>
                                        </p:tgtEl>
                                        <p:attrNameLst>
                                          <p:attrName>style.visibility</p:attrName>
                                        </p:attrNameLst>
                                      </p:cBhvr>
                                      <p:to>
                                        <p:strVal val="visible"/>
                                      </p:to>
                                    </p:set>
                                    <p:anim calcmode="lin" valueType="num">
                                      <p:cBhvr additive="base">
                                        <p:cTn id="101"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12291">
                                            <p:txEl>
                                              <p:pRg st="5" end="5"/>
                                            </p:txEl>
                                          </p:spTgt>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12291">
                                            <p:txEl>
                                              <p:pRg st="6" end="6"/>
                                            </p:txEl>
                                          </p:spTgt>
                                        </p:tgtEl>
                                        <p:attrNameLst>
                                          <p:attrName>style.visibility</p:attrName>
                                        </p:attrNameLst>
                                      </p:cBhvr>
                                      <p:to>
                                        <p:strVal val="visible"/>
                                      </p:to>
                                    </p:set>
                                    <p:anim calcmode="lin" valueType="num">
                                      <p:cBhvr additive="base">
                                        <p:cTn id="105" dur="5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12291">
                                            <p:txEl>
                                              <p:pRg st="6" end="6"/>
                                            </p:txEl>
                                          </p:spTgt>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12291">
                                            <p:txEl>
                                              <p:pRg st="7" end="7"/>
                                            </p:txEl>
                                          </p:spTgt>
                                        </p:tgtEl>
                                        <p:attrNameLst>
                                          <p:attrName>style.visibility</p:attrName>
                                        </p:attrNameLst>
                                      </p:cBhvr>
                                      <p:to>
                                        <p:strVal val="visible"/>
                                      </p:to>
                                    </p:set>
                                    <p:anim calcmode="lin" valueType="num">
                                      <p:cBhvr additive="base">
                                        <p:cTn id="109" dur="5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12291">
                                            <p:txEl>
                                              <p:pRg st="7" end="7"/>
                                            </p:txEl>
                                          </p:spTgt>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12291">
                                            <p:txEl>
                                              <p:pRg st="8" end="8"/>
                                            </p:txEl>
                                          </p:spTgt>
                                        </p:tgtEl>
                                        <p:attrNameLst>
                                          <p:attrName>style.visibility</p:attrName>
                                        </p:attrNameLst>
                                      </p:cBhvr>
                                      <p:to>
                                        <p:strVal val="visible"/>
                                      </p:to>
                                    </p:set>
                                    <p:anim calcmode="lin" valueType="num">
                                      <p:cBhvr additive="base">
                                        <p:cTn id="113" dur="500" fill="hold"/>
                                        <p:tgtEl>
                                          <p:spTgt spid="12291">
                                            <p:txEl>
                                              <p:pRg st="8" end="8"/>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1229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0" grpId="1"/>
      <p:bldP spid="1229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AutoShape 3"/>
          <p:cNvSpPr>
            <a:spLocks noGrp="1" noChangeAspect="1" noChangeArrowheads="1"/>
          </p:cNvSpPr>
          <p:nvPr>
            <p:ph idx="1"/>
          </p:nvPr>
        </p:nvSpPr>
        <p:spPr>
          <a:xfrm>
            <a:off x="0" y="0"/>
            <a:ext cx="9144000" cy="6858000"/>
          </a:xfrm>
        </p:spPr>
        <p:txBody>
          <a:bodyPr/>
          <a:lstStyle/>
          <a:p>
            <a:pPr marL="990600" lvl="1" indent="-533400" eaLnBrk="1" hangingPunct="1">
              <a:buFont typeface="Wingdings" pitchFamily="2" charset="2"/>
              <a:buNone/>
            </a:pPr>
            <a:endParaRPr lang="en-US" sz="3200" b="1" smtClean="0">
              <a:latin typeface="VNI-Times" pitchFamily="2" charset="0"/>
            </a:endParaRPr>
          </a:p>
          <a:p>
            <a:pPr marL="990600" lvl="1" indent="-533400" eaLnBrk="1" hangingPunct="1">
              <a:buFont typeface="Wingdings" pitchFamily="2" charset="2"/>
              <a:buNone/>
            </a:pPr>
            <a:r>
              <a:rPr lang="en-US" sz="3200" b="1" smtClean="0">
                <a:latin typeface="VNI-Times" pitchFamily="2" charset="0"/>
              </a:rPr>
              <a:t>2.Tính chaát cô hoïc vaät lieäu:</a:t>
            </a:r>
          </a:p>
          <a:p>
            <a:pPr marL="990600" lvl="1" indent="-533400" eaLnBrk="1" hangingPunct="1">
              <a:buFont typeface="Wingdings" pitchFamily="2" charset="2"/>
              <a:buNone/>
            </a:pPr>
            <a:endParaRPr lang="en-US" sz="3200" smtClean="0">
              <a:latin typeface="VNI-Times" pitchFamily="2" charset="0"/>
            </a:endParaRPr>
          </a:p>
          <a:p>
            <a:pPr marL="990600" lvl="1" indent="-533400" eaLnBrk="1" hangingPunct="1">
              <a:buFont typeface="Wingdings" pitchFamily="2" charset="2"/>
              <a:buAutoNum type="alphaLcPeriod"/>
            </a:pPr>
            <a:r>
              <a:rPr lang="en-US" smtClean="0">
                <a:latin typeface="VNI-Times" pitchFamily="2" charset="0"/>
              </a:rPr>
              <a:t>Vaät lieäu caàn phaûi ñaûm baûo caùc tính chaát cô lyù sau:</a:t>
            </a:r>
          </a:p>
          <a:p>
            <a:pPr marL="1371600" lvl="2" indent="-457200" eaLnBrk="1" hangingPunct="1">
              <a:buFont typeface="Symbol" pitchFamily="18" charset="2"/>
              <a:buChar char="-"/>
            </a:pPr>
            <a:r>
              <a:rPr lang="en-US" sz="2800" smtClean="0">
                <a:latin typeface="VNI-Times" pitchFamily="2" charset="0"/>
              </a:rPr>
              <a:t>Ñoä beàn keùo – [</a:t>
            </a:r>
            <a:r>
              <a:rPr lang="en-US" sz="2800" smtClean="0">
                <a:latin typeface="VNI-Times" pitchFamily="2" charset="0"/>
                <a:sym typeface="Symbol" pitchFamily="18" charset="2"/>
              </a:rPr>
              <a:t></a:t>
            </a:r>
            <a:r>
              <a:rPr lang="en-US" sz="2800" smtClean="0">
                <a:latin typeface="VNI-Times" pitchFamily="2" charset="0"/>
              </a:rPr>
              <a:t>] keùo.</a:t>
            </a:r>
          </a:p>
          <a:p>
            <a:pPr marL="1371600" lvl="2" indent="-457200" eaLnBrk="1" hangingPunct="1">
              <a:buFont typeface="Symbol" pitchFamily="18" charset="2"/>
              <a:buChar char="-"/>
            </a:pPr>
            <a:r>
              <a:rPr lang="en-US" sz="2800" smtClean="0">
                <a:latin typeface="VNI-Times" pitchFamily="2" charset="0"/>
              </a:rPr>
              <a:t>Ñoä beàn uoán – E – moâñun ñaøn hoài.</a:t>
            </a:r>
          </a:p>
          <a:p>
            <a:pPr marL="1371600" lvl="2" indent="-457200" eaLnBrk="1" hangingPunct="1">
              <a:buFont typeface="Symbol" pitchFamily="18" charset="2"/>
              <a:buChar char="-"/>
            </a:pPr>
            <a:r>
              <a:rPr lang="en-US" sz="2800" smtClean="0">
                <a:latin typeface="VNI-Times" pitchFamily="2" charset="0"/>
              </a:rPr>
              <a:t>Ñoä beàn neùn – Ñoä cöùng cuûa vaät lieäu.</a:t>
            </a:r>
          </a:p>
          <a:p>
            <a:pPr marL="1371600" lvl="2" indent="-457200" eaLnBrk="1" hangingPunct="1">
              <a:buFont typeface="Symbol" pitchFamily="18" charset="2"/>
              <a:buChar char="-"/>
            </a:pPr>
            <a:r>
              <a:rPr lang="en-US" sz="2800" smtClean="0">
                <a:latin typeface="VNI-Times" pitchFamily="2" charset="0"/>
              </a:rPr>
              <a:t>Ñoä beàn moûi – Khaû naêng chòu taùc ñoäng chu kì.</a:t>
            </a:r>
          </a:p>
          <a:p>
            <a:pPr marL="1371600" lvl="2" indent="-457200" eaLnBrk="1" hangingPunct="1">
              <a:buFont typeface="Symbol" pitchFamily="18" charset="2"/>
              <a:buChar char="-"/>
            </a:pPr>
            <a:r>
              <a:rPr lang="en-US" sz="2800" smtClean="0">
                <a:latin typeface="VNI-Times" pitchFamily="2" charset="0"/>
              </a:rPr>
              <a:t>Ñoä beàn va ñaäp.</a:t>
            </a:r>
          </a:p>
        </p:txBody>
      </p:sp>
      <p:sp>
        <p:nvSpPr>
          <p:cNvPr id="10244" name="Slide Number Placeholder 5"/>
          <p:cNvSpPr>
            <a:spLocks noGrp="1"/>
          </p:cNvSpPr>
          <p:nvPr>
            <p:ph type="sldNum" sz="quarter" idx="12"/>
          </p:nvPr>
        </p:nvSpPr>
        <p:spPr/>
        <p:txBody>
          <a:bodyPr/>
          <a:lstStyle/>
          <a:p>
            <a:pPr>
              <a:defRPr/>
            </a:pPr>
            <a:fld id="{A570DDD3-AA6F-4588-9B48-92107F584043}" type="slidenum">
              <a:rPr lang="en-US"/>
              <a:pPr>
                <a:defRPr/>
              </a:pPr>
              <a:t>6</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strips(downLeft)">
                                      <p:cBhvr>
                                        <p:cTn id="7" dur="2000"/>
                                        <p:tgtEl>
                                          <p:spTgt spid="1331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3" end="3"/>
                                            </p:txEl>
                                          </p:spTgt>
                                        </p:tgtEl>
                                        <p:attrNameLst>
                                          <p:attrName>style.visibility</p:attrName>
                                        </p:attrNameLst>
                                      </p:cBhvr>
                                      <p:to>
                                        <p:strVal val="visible"/>
                                      </p:to>
                                    </p:set>
                                    <p:animEffect transition="in" filter="fade">
                                      <p:cBhvr>
                                        <p:cTn id="12" dur="2000"/>
                                        <p:tgtEl>
                                          <p:spTgt spid="13315">
                                            <p:txEl>
                                              <p:pRg st="3" end="3"/>
                                            </p:txEl>
                                          </p:spTgt>
                                        </p:tgtEl>
                                      </p:cBhvr>
                                    </p:animEffect>
                                  </p:childTnLst>
                                </p:cTn>
                              </p:par>
                            </p:childTnLst>
                          </p:cTn>
                        </p:par>
                        <p:par>
                          <p:cTn id="13" fill="hold" nodeType="afterGroup">
                            <p:stCondLst>
                              <p:cond delay="2000"/>
                            </p:stCondLst>
                            <p:childTnLst>
                              <p:par>
                                <p:cTn id="14" presetID="4" presetClass="entr" presetSubtype="16" fill="hold" nodeType="afterEffect">
                                  <p:stCondLst>
                                    <p:cond delay="0"/>
                                  </p:stCondLst>
                                  <p:childTnLst>
                                    <p:set>
                                      <p:cBhvr>
                                        <p:cTn id="15" dur="1" fill="hold">
                                          <p:stCondLst>
                                            <p:cond delay="0"/>
                                          </p:stCondLst>
                                        </p:cTn>
                                        <p:tgtEl>
                                          <p:spTgt spid="13315">
                                            <p:txEl>
                                              <p:pRg st="4" end="4"/>
                                            </p:txEl>
                                          </p:spTgt>
                                        </p:tgtEl>
                                        <p:attrNameLst>
                                          <p:attrName>style.visibility</p:attrName>
                                        </p:attrNameLst>
                                      </p:cBhvr>
                                      <p:to>
                                        <p:strVal val="visible"/>
                                      </p:to>
                                    </p:set>
                                    <p:animEffect transition="in" filter="box(in)">
                                      <p:cBhvr>
                                        <p:cTn id="16" dur="1000"/>
                                        <p:tgtEl>
                                          <p:spTgt spid="13315">
                                            <p:txEl>
                                              <p:pRg st="4" end="4"/>
                                            </p:txEl>
                                          </p:spTgt>
                                        </p:tgtEl>
                                      </p:cBhvr>
                                    </p:animEffect>
                                  </p:childTnLst>
                                </p:cTn>
                              </p:par>
                            </p:childTnLst>
                          </p:cTn>
                        </p:par>
                        <p:par>
                          <p:cTn id="17" fill="hold" nodeType="afterGroup">
                            <p:stCondLst>
                              <p:cond delay="3000"/>
                            </p:stCondLst>
                            <p:childTnLst>
                              <p:par>
                                <p:cTn id="18" presetID="4" presetClass="entr" presetSubtype="16" fill="hold" nodeType="afterEffect">
                                  <p:stCondLst>
                                    <p:cond delay="0"/>
                                  </p:stCondLst>
                                  <p:childTnLst>
                                    <p:set>
                                      <p:cBhvr>
                                        <p:cTn id="19" dur="1" fill="hold">
                                          <p:stCondLst>
                                            <p:cond delay="0"/>
                                          </p:stCondLst>
                                        </p:cTn>
                                        <p:tgtEl>
                                          <p:spTgt spid="13315">
                                            <p:txEl>
                                              <p:pRg st="5" end="5"/>
                                            </p:txEl>
                                          </p:spTgt>
                                        </p:tgtEl>
                                        <p:attrNameLst>
                                          <p:attrName>style.visibility</p:attrName>
                                        </p:attrNameLst>
                                      </p:cBhvr>
                                      <p:to>
                                        <p:strVal val="visible"/>
                                      </p:to>
                                    </p:set>
                                    <p:animEffect transition="in" filter="box(in)">
                                      <p:cBhvr>
                                        <p:cTn id="20" dur="1000"/>
                                        <p:tgtEl>
                                          <p:spTgt spid="13315">
                                            <p:txEl>
                                              <p:pRg st="5" end="5"/>
                                            </p:txEl>
                                          </p:spTgt>
                                        </p:tgtEl>
                                      </p:cBhvr>
                                    </p:animEffect>
                                  </p:childTnLst>
                                </p:cTn>
                              </p:par>
                            </p:childTnLst>
                          </p:cTn>
                        </p:par>
                        <p:par>
                          <p:cTn id="21" fill="hold" nodeType="afterGroup">
                            <p:stCondLst>
                              <p:cond delay="4000"/>
                            </p:stCondLst>
                            <p:childTnLst>
                              <p:par>
                                <p:cTn id="22" presetID="4" presetClass="entr" presetSubtype="16" fill="hold" nodeType="afterEffect">
                                  <p:stCondLst>
                                    <p:cond delay="0"/>
                                  </p:stCondLst>
                                  <p:childTnLst>
                                    <p:set>
                                      <p:cBhvr>
                                        <p:cTn id="23" dur="1" fill="hold">
                                          <p:stCondLst>
                                            <p:cond delay="0"/>
                                          </p:stCondLst>
                                        </p:cTn>
                                        <p:tgtEl>
                                          <p:spTgt spid="13315">
                                            <p:txEl>
                                              <p:pRg st="6" end="6"/>
                                            </p:txEl>
                                          </p:spTgt>
                                        </p:tgtEl>
                                        <p:attrNameLst>
                                          <p:attrName>style.visibility</p:attrName>
                                        </p:attrNameLst>
                                      </p:cBhvr>
                                      <p:to>
                                        <p:strVal val="visible"/>
                                      </p:to>
                                    </p:set>
                                    <p:animEffect transition="in" filter="box(in)">
                                      <p:cBhvr>
                                        <p:cTn id="24" dur="1000"/>
                                        <p:tgtEl>
                                          <p:spTgt spid="13315">
                                            <p:txEl>
                                              <p:pRg st="6" end="6"/>
                                            </p:txEl>
                                          </p:spTgt>
                                        </p:tgtEl>
                                      </p:cBhvr>
                                    </p:animEffect>
                                  </p:childTnLst>
                                </p:cTn>
                              </p:par>
                            </p:childTnLst>
                          </p:cTn>
                        </p:par>
                        <p:par>
                          <p:cTn id="25" fill="hold" nodeType="afterGroup">
                            <p:stCondLst>
                              <p:cond delay="5000"/>
                            </p:stCondLst>
                            <p:childTnLst>
                              <p:par>
                                <p:cTn id="26" presetID="4" presetClass="entr" presetSubtype="16" fill="hold" nodeType="afterEffect">
                                  <p:stCondLst>
                                    <p:cond delay="0"/>
                                  </p:stCondLst>
                                  <p:childTnLst>
                                    <p:set>
                                      <p:cBhvr>
                                        <p:cTn id="27" dur="1" fill="hold">
                                          <p:stCondLst>
                                            <p:cond delay="0"/>
                                          </p:stCondLst>
                                        </p:cTn>
                                        <p:tgtEl>
                                          <p:spTgt spid="13315">
                                            <p:txEl>
                                              <p:pRg st="7" end="7"/>
                                            </p:txEl>
                                          </p:spTgt>
                                        </p:tgtEl>
                                        <p:attrNameLst>
                                          <p:attrName>style.visibility</p:attrName>
                                        </p:attrNameLst>
                                      </p:cBhvr>
                                      <p:to>
                                        <p:strVal val="visible"/>
                                      </p:to>
                                    </p:set>
                                    <p:animEffect transition="in" filter="box(in)">
                                      <p:cBhvr>
                                        <p:cTn id="28" dur="1000"/>
                                        <p:tgtEl>
                                          <p:spTgt spid="13315">
                                            <p:txEl>
                                              <p:pRg st="7" end="7"/>
                                            </p:txEl>
                                          </p:spTgt>
                                        </p:tgtEl>
                                      </p:cBhvr>
                                    </p:animEffect>
                                  </p:childTnLst>
                                </p:cTn>
                              </p:par>
                            </p:childTnLst>
                          </p:cTn>
                        </p:par>
                        <p:par>
                          <p:cTn id="29" fill="hold" nodeType="afterGroup">
                            <p:stCondLst>
                              <p:cond delay="6000"/>
                            </p:stCondLst>
                            <p:childTnLst>
                              <p:par>
                                <p:cTn id="30" presetID="4" presetClass="entr" presetSubtype="16" fill="hold" nodeType="afterEffect">
                                  <p:stCondLst>
                                    <p:cond delay="0"/>
                                  </p:stCondLst>
                                  <p:childTnLst>
                                    <p:set>
                                      <p:cBhvr>
                                        <p:cTn id="31" dur="1" fill="hold">
                                          <p:stCondLst>
                                            <p:cond delay="0"/>
                                          </p:stCondLst>
                                        </p:cTn>
                                        <p:tgtEl>
                                          <p:spTgt spid="13315">
                                            <p:txEl>
                                              <p:pRg st="8" end="8"/>
                                            </p:txEl>
                                          </p:spTgt>
                                        </p:tgtEl>
                                        <p:attrNameLst>
                                          <p:attrName>style.visibility</p:attrName>
                                        </p:attrNameLst>
                                      </p:cBhvr>
                                      <p:to>
                                        <p:strVal val="visible"/>
                                      </p:to>
                                    </p:set>
                                    <p:animEffect transition="in" filter="box(in)">
                                      <p:cBhvr>
                                        <p:cTn id="32" dur="1000"/>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Slide Number Placeholder 5"/>
          <p:cNvSpPr>
            <a:spLocks noGrp="1"/>
          </p:cNvSpPr>
          <p:nvPr>
            <p:ph type="sldNum" sz="quarter" idx="12"/>
          </p:nvPr>
        </p:nvSpPr>
        <p:spPr/>
        <p:txBody>
          <a:bodyPr/>
          <a:lstStyle/>
          <a:p>
            <a:pPr>
              <a:defRPr/>
            </a:pPr>
            <a:fld id="{435DFE1E-2F5E-4FCD-9A04-96E302A33054}" type="slidenum">
              <a:rPr lang="en-US"/>
              <a:pPr>
                <a:defRPr/>
              </a:pPr>
              <a:t>7</a:t>
            </a:fld>
            <a:endParaRPr lang="en-US"/>
          </a:p>
        </p:txBody>
      </p:sp>
      <p:sp>
        <p:nvSpPr>
          <p:cNvPr id="155652" name="Rectangle 4"/>
          <p:cNvSpPr>
            <a:spLocks noChangeArrowheads="1"/>
          </p:cNvSpPr>
          <p:nvPr/>
        </p:nvSpPr>
        <p:spPr bwMode="auto">
          <a:xfrm>
            <a:off x="228600" y="119063"/>
            <a:ext cx="8686800" cy="538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tabLst>
                <a:tab pos="7886700" algn="l"/>
              </a:tabLst>
            </a:pPr>
            <a:r>
              <a:rPr lang="en-US" sz="2800" b="1">
                <a:latin typeface="VNI-Times" pitchFamily="2" charset="0"/>
              </a:rPr>
              <a:t> 	AÛnh höôûng cuûa nhieät ñoä tôùi tính chaát vaät lieäu:</a:t>
            </a:r>
          </a:p>
          <a:p>
            <a:pPr marL="342900" indent="-342900">
              <a:tabLst>
                <a:tab pos="7886700" algn="l"/>
              </a:tabLst>
            </a:pPr>
            <a:endParaRPr lang="en-US" sz="3200">
              <a:solidFill>
                <a:srgbClr val="FFFF00"/>
              </a:solidFill>
              <a:latin typeface="VNI-Times" pitchFamily="2" charset="0"/>
            </a:endParaRPr>
          </a:p>
          <a:p>
            <a:pPr marL="342900" indent="-342900">
              <a:tabLst>
                <a:tab pos="7886700" algn="l"/>
              </a:tabLst>
            </a:pPr>
            <a:r>
              <a:rPr lang="en-US" sz="3200" b="1">
                <a:latin typeface="VNI-Times" pitchFamily="2" charset="0"/>
              </a:rPr>
              <a:t>- 	</a:t>
            </a:r>
            <a:r>
              <a:rPr lang="en-US" sz="2800" b="1">
                <a:latin typeface="VNI-Times" pitchFamily="2" charset="0"/>
              </a:rPr>
              <a:t>AÛnh höôûng cuûa nhieät ñoä:</a:t>
            </a:r>
          </a:p>
          <a:p>
            <a:pPr marL="342900" indent="-342900">
              <a:tabLst>
                <a:tab pos="7886700" algn="l"/>
              </a:tabLst>
            </a:pPr>
            <a:r>
              <a:rPr lang="en-US" sz="2800">
                <a:latin typeface="VNI-Times" pitchFamily="2" charset="0"/>
              </a:rPr>
              <a:t>   	Khi nhieät ñoä taêng thì cô tính vaät lieäu giaûm</a:t>
            </a:r>
          </a:p>
          <a:p>
            <a:pPr marL="342900" indent="-342900">
              <a:tabLst>
                <a:tab pos="7886700" algn="l"/>
              </a:tabLst>
            </a:pPr>
            <a:r>
              <a:rPr lang="en-US" sz="2800" b="1">
                <a:latin typeface="VNI-Times" pitchFamily="2" charset="0"/>
              </a:rPr>
              <a:t>- 	Giôùi haïn laøm vieäc cuûa vaät lieäu theùp ôû t</a:t>
            </a:r>
            <a:r>
              <a:rPr lang="en-US" sz="2800" b="1" baseline="30000">
                <a:latin typeface="VNI-Times" pitchFamily="2" charset="0"/>
              </a:rPr>
              <a:t>0</a:t>
            </a:r>
            <a:r>
              <a:rPr lang="en-US" sz="2800" b="1">
                <a:latin typeface="VNI-Times" pitchFamily="2" charset="0"/>
              </a:rPr>
              <a:t>:</a:t>
            </a:r>
          </a:p>
          <a:p>
            <a:pPr marL="342900" indent="-342900">
              <a:tabLst>
                <a:tab pos="7886700" algn="l"/>
              </a:tabLst>
            </a:pPr>
            <a:r>
              <a:rPr lang="en-US" sz="2800">
                <a:latin typeface="VNI-Times" pitchFamily="2" charset="0"/>
              </a:rPr>
              <a:t>  	Theùp thöôøng t</a:t>
            </a:r>
            <a:r>
              <a:rPr lang="en-US" sz="2800" baseline="30000">
                <a:latin typeface="VNI-Times" pitchFamily="2" charset="0"/>
              </a:rPr>
              <a:t>0</a:t>
            </a:r>
            <a:r>
              <a:rPr lang="en-US" sz="2800">
                <a:latin typeface="VNI-Times" pitchFamily="2" charset="0"/>
              </a:rPr>
              <a:t> laøm vieäc </a:t>
            </a:r>
            <a:r>
              <a:rPr lang="en-US" sz="2800">
                <a:latin typeface="VNI-Times" pitchFamily="2" charset="0"/>
                <a:sym typeface="Symbol" pitchFamily="18" charset="2"/>
              </a:rPr>
              <a:t></a:t>
            </a:r>
            <a:r>
              <a:rPr lang="en-US" sz="2800">
                <a:latin typeface="VNI-Times" pitchFamily="2" charset="0"/>
              </a:rPr>
              <a:t> 375 </a:t>
            </a:r>
            <a:r>
              <a:rPr lang="en-US" sz="2800" baseline="30000">
                <a:latin typeface="VNI-Times" pitchFamily="2" charset="0"/>
              </a:rPr>
              <a:t>O</a:t>
            </a:r>
            <a:r>
              <a:rPr lang="en-US" sz="2800">
                <a:latin typeface="VNI-Times" pitchFamily="2" charset="0"/>
              </a:rPr>
              <a:t>C.</a:t>
            </a:r>
          </a:p>
          <a:p>
            <a:pPr marL="342900" indent="-342900">
              <a:tabLst>
                <a:tab pos="7886700" algn="l"/>
              </a:tabLst>
            </a:pPr>
            <a:r>
              <a:rPr lang="en-US" sz="2800">
                <a:latin typeface="VNI-Times" pitchFamily="2" charset="0"/>
              </a:rPr>
              <a:t>   	Theùp hôïp kim t</a:t>
            </a:r>
            <a:r>
              <a:rPr lang="en-US" sz="2800" baseline="30000">
                <a:latin typeface="VNI-Times" pitchFamily="2" charset="0"/>
              </a:rPr>
              <a:t>0</a:t>
            </a:r>
            <a:r>
              <a:rPr lang="en-US" sz="2800">
                <a:latin typeface="VNI-Times" pitchFamily="2" charset="0"/>
              </a:rPr>
              <a:t> laøm vieäc </a:t>
            </a:r>
            <a:r>
              <a:rPr lang="en-US" sz="2800">
                <a:latin typeface="VNI-Times" pitchFamily="2" charset="0"/>
                <a:sym typeface="Symbol" pitchFamily="18" charset="2"/>
              </a:rPr>
              <a:t></a:t>
            </a:r>
            <a:r>
              <a:rPr lang="en-US" sz="2800">
                <a:latin typeface="VNI-Times" pitchFamily="2" charset="0"/>
              </a:rPr>
              <a:t> 525 </a:t>
            </a:r>
            <a:r>
              <a:rPr lang="en-US" sz="2800" baseline="30000">
                <a:latin typeface="VNI-Times" pitchFamily="2" charset="0"/>
              </a:rPr>
              <a:t>O</a:t>
            </a:r>
            <a:r>
              <a:rPr lang="en-US" sz="2800">
                <a:latin typeface="VNI-Times" pitchFamily="2" charset="0"/>
              </a:rPr>
              <a:t>C.</a:t>
            </a:r>
          </a:p>
          <a:p>
            <a:pPr marL="342900" indent="-342900">
              <a:tabLst>
                <a:tab pos="7886700" algn="l"/>
              </a:tabLst>
            </a:pPr>
            <a:r>
              <a:rPr lang="en-US" sz="2800">
                <a:latin typeface="VNI-Times" pitchFamily="2" charset="0"/>
              </a:rPr>
              <a:t>   	Khi nhieät ñoä giaûm  thì cô tính vaät lieäu taêng: </a:t>
            </a:r>
          </a:p>
          <a:p>
            <a:pPr marL="342900" indent="-342900">
              <a:tabLst>
                <a:tab pos="7886700" algn="l"/>
              </a:tabLst>
            </a:pPr>
            <a:r>
              <a:rPr lang="en-US" sz="2800" b="1">
                <a:latin typeface="VNI-Times" pitchFamily="2" charset="0"/>
              </a:rPr>
              <a:t>- 	Giôùi haïn beàn keùo cuûa vaät lieäu khi laøm vieäc  ôû t</a:t>
            </a:r>
            <a:r>
              <a:rPr lang="en-US" sz="2800" b="1" baseline="30000">
                <a:latin typeface="VNI-Times" pitchFamily="2" charset="0"/>
              </a:rPr>
              <a:t>0</a:t>
            </a:r>
            <a:r>
              <a:rPr lang="en-US" sz="2800" b="1">
                <a:latin typeface="VNI-Times" pitchFamily="2" charset="0"/>
              </a:rPr>
              <a:t> thaáp.</a:t>
            </a:r>
          </a:p>
          <a:p>
            <a:pPr marL="342900" indent="-342900">
              <a:tabLst>
                <a:tab pos="7886700" algn="l"/>
              </a:tabLst>
            </a:pPr>
            <a:r>
              <a:rPr lang="en-US" sz="2800">
                <a:latin typeface="VNI-Times" pitchFamily="2" charset="0"/>
              </a:rPr>
              <a:t>   	[</a:t>
            </a:r>
            <a:r>
              <a:rPr lang="en-US" sz="2800">
                <a:latin typeface="VNI-Times" pitchFamily="2" charset="0"/>
                <a:sym typeface="Symbol" pitchFamily="18" charset="2"/>
              </a:rPr>
              <a:t></a:t>
            </a:r>
            <a:r>
              <a:rPr lang="en-US" sz="2800">
                <a:latin typeface="VNI-Times" pitchFamily="2" charset="0"/>
              </a:rPr>
              <a:t>] keùo </a:t>
            </a:r>
            <a:r>
              <a:rPr lang="en-US" sz="2800">
                <a:latin typeface="VNI-Times" pitchFamily="2" charset="0"/>
                <a:sym typeface="Symbol" pitchFamily="18" charset="2"/>
              </a:rPr>
              <a:t></a:t>
            </a:r>
            <a:r>
              <a:rPr lang="en-US" sz="2800">
                <a:latin typeface="VNI-Times" pitchFamily="2" charset="0"/>
              </a:rPr>
              <a:t> 0,2.106 N/m2 – ôû öùng suaát thöôøng.</a:t>
            </a:r>
          </a:p>
          <a:p>
            <a:pPr marL="342900" indent="-342900">
              <a:tabLst>
                <a:tab pos="7886700" algn="l"/>
              </a:tabLst>
            </a:pPr>
            <a:r>
              <a:rPr lang="en-US" sz="2800">
                <a:latin typeface="VNI-Times" pitchFamily="2" charset="0"/>
                <a:sym typeface="Symbol" pitchFamily="18" charset="2"/>
              </a:rPr>
              <a:t>   	[</a:t>
            </a:r>
            <a:r>
              <a:rPr lang="en-US" sz="2800">
                <a:latin typeface="VNI-Times" pitchFamily="2" charset="0"/>
              </a:rPr>
              <a:t>] keùo </a:t>
            </a:r>
            <a:r>
              <a:rPr lang="en-US" sz="2800">
                <a:latin typeface="VNI-Times" pitchFamily="2" charset="0"/>
                <a:sym typeface="Symbol" pitchFamily="18" charset="2"/>
              </a:rPr>
              <a:t></a:t>
            </a:r>
            <a:r>
              <a:rPr lang="en-US" sz="2800">
                <a:latin typeface="VNI-Times" pitchFamily="2" charset="0"/>
              </a:rPr>
              <a:t> 0,4.106 N/m2 – ôû öùng suaát cao</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5652">
                                            <p:txEl>
                                              <p:pRg st="0" end="0"/>
                                            </p:txEl>
                                          </p:spTgt>
                                        </p:tgtEl>
                                        <p:attrNameLst>
                                          <p:attrName>style.visibility</p:attrName>
                                        </p:attrNameLst>
                                      </p:cBhvr>
                                      <p:to>
                                        <p:strVal val="visible"/>
                                      </p:to>
                                    </p:set>
                                    <p:animEffect transition="in" filter="fade">
                                      <p:cBhvr>
                                        <p:cTn id="7" dur="1000"/>
                                        <p:tgtEl>
                                          <p:spTgt spid="1556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5652">
                                            <p:txEl>
                                              <p:pRg st="2" end="2"/>
                                            </p:txEl>
                                          </p:spTgt>
                                        </p:tgtEl>
                                        <p:attrNameLst>
                                          <p:attrName>style.visibility</p:attrName>
                                        </p:attrNameLst>
                                      </p:cBhvr>
                                      <p:to>
                                        <p:strVal val="visible"/>
                                      </p:to>
                                    </p:set>
                                    <p:animEffect transition="in" filter="fade">
                                      <p:cBhvr>
                                        <p:cTn id="12" dur="1000"/>
                                        <p:tgtEl>
                                          <p:spTgt spid="15565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55652">
                                            <p:txEl>
                                              <p:pRg st="3" end="3"/>
                                            </p:txEl>
                                          </p:spTgt>
                                        </p:tgtEl>
                                        <p:attrNameLst>
                                          <p:attrName>style.visibility</p:attrName>
                                        </p:attrNameLst>
                                      </p:cBhvr>
                                      <p:to>
                                        <p:strVal val="visible"/>
                                      </p:to>
                                    </p:set>
                                    <p:animEffect transition="in" filter="fade">
                                      <p:cBhvr>
                                        <p:cTn id="17" dur="1000"/>
                                        <p:tgtEl>
                                          <p:spTgt spid="155652">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55652">
                                            <p:txEl>
                                              <p:pRg st="4" end="4"/>
                                            </p:txEl>
                                          </p:spTgt>
                                        </p:tgtEl>
                                        <p:attrNameLst>
                                          <p:attrName>style.visibility</p:attrName>
                                        </p:attrNameLst>
                                      </p:cBhvr>
                                      <p:to>
                                        <p:strVal val="visible"/>
                                      </p:to>
                                    </p:set>
                                    <p:animEffect transition="in" filter="fade">
                                      <p:cBhvr>
                                        <p:cTn id="22" dur="1000"/>
                                        <p:tgtEl>
                                          <p:spTgt spid="155652">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55652">
                                            <p:txEl>
                                              <p:pRg st="5" end="5"/>
                                            </p:txEl>
                                          </p:spTgt>
                                        </p:tgtEl>
                                        <p:attrNameLst>
                                          <p:attrName>style.visibility</p:attrName>
                                        </p:attrNameLst>
                                      </p:cBhvr>
                                      <p:to>
                                        <p:strVal val="visible"/>
                                      </p:to>
                                    </p:set>
                                    <p:animEffect transition="in" filter="fade">
                                      <p:cBhvr>
                                        <p:cTn id="27" dur="1000"/>
                                        <p:tgtEl>
                                          <p:spTgt spid="155652">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55652">
                                            <p:txEl>
                                              <p:pRg st="6" end="6"/>
                                            </p:txEl>
                                          </p:spTgt>
                                        </p:tgtEl>
                                        <p:attrNameLst>
                                          <p:attrName>style.visibility</p:attrName>
                                        </p:attrNameLst>
                                      </p:cBhvr>
                                      <p:to>
                                        <p:strVal val="visible"/>
                                      </p:to>
                                    </p:set>
                                    <p:animEffect transition="in" filter="fade">
                                      <p:cBhvr>
                                        <p:cTn id="32" dur="1000"/>
                                        <p:tgtEl>
                                          <p:spTgt spid="155652">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55652">
                                            <p:txEl>
                                              <p:pRg st="7" end="7"/>
                                            </p:txEl>
                                          </p:spTgt>
                                        </p:tgtEl>
                                        <p:attrNameLst>
                                          <p:attrName>style.visibility</p:attrName>
                                        </p:attrNameLst>
                                      </p:cBhvr>
                                      <p:to>
                                        <p:strVal val="visible"/>
                                      </p:to>
                                    </p:set>
                                    <p:animEffect transition="in" filter="fade">
                                      <p:cBhvr>
                                        <p:cTn id="37" dur="1000"/>
                                        <p:tgtEl>
                                          <p:spTgt spid="155652">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55652">
                                            <p:txEl>
                                              <p:pRg st="8" end="8"/>
                                            </p:txEl>
                                          </p:spTgt>
                                        </p:tgtEl>
                                        <p:attrNameLst>
                                          <p:attrName>style.visibility</p:attrName>
                                        </p:attrNameLst>
                                      </p:cBhvr>
                                      <p:to>
                                        <p:strVal val="visible"/>
                                      </p:to>
                                    </p:set>
                                    <p:animEffect transition="in" filter="fade">
                                      <p:cBhvr>
                                        <p:cTn id="42" dur="1000"/>
                                        <p:tgtEl>
                                          <p:spTgt spid="155652">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55652">
                                            <p:txEl>
                                              <p:pRg st="9" end="9"/>
                                            </p:txEl>
                                          </p:spTgt>
                                        </p:tgtEl>
                                        <p:attrNameLst>
                                          <p:attrName>style.visibility</p:attrName>
                                        </p:attrNameLst>
                                      </p:cBhvr>
                                      <p:to>
                                        <p:strVal val="visible"/>
                                      </p:to>
                                    </p:set>
                                    <p:animEffect transition="in" filter="fade">
                                      <p:cBhvr>
                                        <p:cTn id="47" dur="1000"/>
                                        <p:tgtEl>
                                          <p:spTgt spid="155652">
                                            <p:txEl>
                                              <p:pRg st="9" end="9"/>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155652">
                                            <p:txEl>
                                              <p:pRg st="10" end="10"/>
                                            </p:txEl>
                                          </p:spTgt>
                                        </p:tgtEl>
                                        <p:attrNameLst>
                                          <p:attrName>style.visibility</p:attrName>
                                        </p:attrNameLst>
                                      </p:cBhvr>
                                      <p:to>
                                        <p:strVal val="visible"/>
                                      </p:to>
                                    </p:set>
                                    <p:animEffect transition="in" filter="fade">
                                      <p:cBhvr>
                                        <p:cTn id="52" dur="1000"/>
                                        <p:tgtEl>
                                          <p:spTgt spid="15565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AutoShape 3"/>
          <p:cNvSpPr>
            <a:spLocks noGrp="1" noChangeAspect="1" noChangeArrowheads="1"/>
          </p:cNvSpPr>
          <p:nvPr>
            <p:ph idx="1"/>
          </p:nvPr>
        </p:nvSpPr>
        <p:spPr>
          <a:xfrm>
            <a:off x="304800" y="228600"/>
            <a:ext cx="8839200" cy="5105400"/>
          </a:xfrm>
        </p:spPr>
        <p:txBody>
          <a:bodyPr/>
          <a:lstStyle/>
          <a:p>
            <a:pPr marL="609600" indent="-609600" eaLnBrk="1" hangingPunct="1">
              <a:buFont typeface="Wingdings" pitchFamily="2" charset="2"/>
              <a:buAutoNum type="arabicPeriod" startAt="3"/>
            </a:pPr>
            <a:r>
              <a:rPr lang="en-US" sz="2800" b="1" smtClean="0">
                <a:latin typeface="VNI-Times" pitchFamily="2" charset="0"/>
              </a:rPr>
              <a:t>Khaû naêng choáng aên moøn hoùa hoïc cuûa vaät lieäu:</a:t>
            </a:r>
          </a:p>
          <a:p>
            <a:pPr marL="990600" lvl="1" indent="-533400" eaLnBrk="1" hangingPunct="1">
              <a:buFont typeface="Wingdings" pitchFamily="2" charset="2"/>
              <a:buAutoNum type="alphaLcPeriod"/>
            </a:pPr>
            <a:r>
              <a:rPr lang="en-US" smtClean="0">
                <a:latin typeface="VNI-Times" pitchFamily="2" charset="0"/>
              </a:rPr>
              <a:t>Caùc hieän töôïng aên moøn hoùa hoïc:</a:t>
            </a:r>
          </a:p>
          <a:p>
            <a:pPr marL="1371600" lvl="2" indent="-457200" eaLnBrk="1" hangingPunct="1">
              <a:buFont typeface="Symbol" pitchFamily="18" charset="2"/>
              <a:buChar char="-"/>
            </a:pPr>
            <a:r>
              <a:rPr lang="en-US" sz="2800" smtClean="0">
                <a:latin typeface="VNI-Times" pitchFamily="2" charset="0"/>
              </a:rPr>
              <a:t>AÊn moøn beà maët (Deã kieåm soaùt).</a:t>
            </a:r>
          </a:p>
          <a:p>
            <a:pPr marL="1371600" lvl="2" indent="-457200" eaLnBrk="1" hangingPunct="1">
              <a:buFont typeface="Symbol" pitchFamily="18" charset="2"/>
              <a:buChar char="-"/>
            </a:pPr>
            <a:r>
              <a:rPr lang="en-US" sz="2800" smtClean="0">
                <a:latin typeface="VNI-Times" pitchFamily="2" charset="0"/>
              </a:rPr>
              <a:t>AÊn moøn ñieän hoùa (Khoù kieåm soaùt).</a:t>
            </a:r>
          </a:p>
          <a:p>
            <a:pPr marL="990600" lvl="1" indent="-533400" eaLnBrk="1" hangingPunct="1">
              <a:buFont typeface="Wingdings" pitchFamily="2" charset="2"/>
              <a:buAutoNum type="alphaLcPeriod"/>
            </a:pPr>
            <a:r>
              <a:rPr lang="en-US" smtClean="0">
                <a:latin typeface="VNI-Times" pitchFamily="2" charset="0"/>
              </a:rPr>
              <a:t>Moâi tröôøng aên moøn maïnh:</a:t>
            </a:r>
          </a:p>
          <a:p>
            <a:pPr marL="1371600" lvl="2" indent="-457200" eaLnBrk="1" hangingPunct="1">
              <a:buFont typeface="Symbol" pitchFamily="18" charset="2"/>
              <a:buChar char="-"/>
            </a:pPr>
            <a:r>
              <a:rPr lang="en-US" sz="2800" smtClean="0">
                <a:latin typeface="VNI-Times" pitchFamily="2" charset="0"/>
              </a:rPr>
              <a:t>Caùc dung dòch coù chöùa ion Cl</a:t>
            </a:r>
            <a:r>
              <a:rPr lang="en-US" sz="2800" baseline="30000" smtClean="0">
                <a:latin typeface="VNI-Times" pitchFamily="2" charset="0"/>
              </a:rPr>
              <a:t>-</a:t>
            </a:r>
            <a:r>
              <a:rPr lang="en-US" sz="2800" smtClean="0">
                <a:latin typeface="VNI-Times" pitchFamily="2" charset="0"/>
              </a:rPr>
              <a:t>: NaCl, MgCl</a:t>
            </a:r>
            <a:r>
              <a:rPr lang="en-US" sz="2800" baseline="-25000" smtClean="0">
                <a:latin typeface="VNI-Times" pitchFamily="2" charset="0"/>
              </a:rPr>
              <a:t>2</a:t>
            </a:r>
            <a:r>
              <a:rPr lang="en-US" sz="2800" smtClean="0">
                <a:latin typeface="VNI-Times" pitchFamily="2" charset="0"/>
              </a:rPr>
              <a:t>…</a:t>
            </a:r>
          </a:p>
          <a:p>
            <a:pPr marL="1371600" lvl="2" indent="-457200" eaLnBrk="1" hangingPunct="1">
              <a:buFont typeface="Symbol" pitchFamily="18" charset="2"/>
              <a:buChar char="-"/>
            </a:pPr>
            <a:r>
              <a:rPr lang="en-US" sz="2800" smtClean="0">
                <a:latin typeface="VNI-Times" pitchFamily="2" charset="0"/>
              </a:rPr>
              <a:t>Dung dòch coù chöùa löu huyønh: H</a:t>
            </a:r>
            <a:r>
              <a:rPr lang="en-US" sz="2800" baseline="-25000" smtClean="0">
                <a:latin typeface="VNI-Times" pitchFamily="2" charset="0"/>
              </a:rPr>
              <a:t>2</a:t>
            </a:r>
            <a:r>
              <a:rPr lang="en-US" sz="2800" smtClean="0">
                <a:latin typeface="VNI-Times" pitchFamily="2" charset="0"/>
              </a:rPr>
              <a:t>S, SO</a:t>
            </a:r>
            <a:r>
              <a:rPr lang="en-US" sz="2800" baseline="-25000" smtClean="0">
                <a:latin typeface="VNI-Times" pitchFamily="2" charset="0"/>
              </a:rPr>
              <a:t>2</a:t>
            </a:r>
            <a:r>
              <a:rPr lang="en-US" sz="2800" smtClean="0">
                <a:latin typeface="VNI-Times" pitchFamily="2" charset="0"/>
              </a:rPr>
              <a:t>, SO</a:t>
            </a:r>
            <a:r>
              <a:rPr lang="en-US" sz="2800" baseline="-25000" smtClean="0">
                <a:latin typeface="VNI-Times" pitchFamily="2" charset="0"/>
              </a:rPr>
              <a:t>3</a:t>
            </a:r>
            <a:r>
              <a:rPr lang="en-US" sz="2800" smtClean="0">
                <a:latin typeface="VNI-Times" pitchFamily="2" charset="0"/>
              </a:rPr>
              <a:t>…</a:t>
            </a:r>
          </a:p>
          <a:p>
            <a:pPr marL="1371600" lvl="2" indent="-457200" eaLnBrk="1" hangingPunct="1">
              <a:buFont typeface="Symbol" pitchFamily="18" charset="2"/>
              <a:buChar char="-"/>
            </a:pPr>
            <a:r>
              <a:rPr lang="en-US" sz="2800" smtClean="0">
                <a:latin typeface="VNI-Times" pitchFamily="2" charset="0"/>
              </a:rPr>
              <a:t>Dung dòch acid: HCl, H</a:t>
            </a:r>
            <a:r>
              <a:rPr lang="en-US" sz="2800" baseline="-25000" smtClean="0">
                <a:latin typeface="VNI-Times" pitchFamily="2" charset="0"/>
              </a:rPr>
              <a:t>2</a:t>
            </a:r>
            <a:r>
              <a:rPr lang="en-US" sz="2800" smtClean="0">
                <a:latin typeface="VNI-Times" pitchFamily="2" charset="0"/>
              </a:rPr>
              <a:t>SO</a:t>
            </a:r>
            <a:r>
              <a:rPr lang="en-US" sz="2800" baseline="-25000" smtClean="0">
                <a:latin typeface="VNI-Times" pitchFamily="2" charset="0"/>
              </a:rPr>
              <a:t>4</a:t>
            </a:r>
            <a:r>
              <a:rPr lang="en-US" sz="2800" smtClean="0">
                <a:latin typeface="VNI-Times" pitchFamily="2" charset="0"/>
              </a:rPr>
              <a:t>, HF.</a:t>
            </a:r>
          </a:p>
        </p:txBody>
      </p:sp>
      <p:sp>
        <p:nvSpPr>
          <p:cNvPr id="12292" name="Slide Number Placeholder 5"/>
          <p:cNvSpPr>
            <a:spLocks noGrp="1"/>
          </p:cNvSpPr>
          <p:nvPr>
            <p:ph type="sldNum" sz="quarter" idx="12"/>
          </p:nvPr>
        </p:nvSpPr>
        <p:spPr/>
        <p:txBody>
          <a:bodyPr/>
          <a:lstStyle/>
          <a:p>
            <a:pPr>
              <a:defRPr/>
            </a:pPr>
            <a:fld id="{B0F71D2D-602B-4BA0-8323-518D6A46CD2A}" type="slidenum">
              <a:rPr lang="en-US"/>
              <a:pPr>
                <a:defRPr/>
              </a:pPr>
              <a:t>8</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18" presetClass="entr" presetSubtype="12" fill="hold" grpId="0" nodeType="afterEffect">
                                  <p:stCondLst>
                                    <p:cond delay="0"/>
                                  </p:stCondLst>
                                  <p:childTnLst>
                                    <p:set>
                                      <p:cBhvr>
                                        <p:cTn id="11" dur="1" fill="hold">
                                          <p:stCondLst>
                                            <p:cond delay="0"/>
                                          </p:stCondLst>
                                        </p:cTn>
                                        <p:tgtEl>
                                          <p:spTgt spid="21507">
                                            <p:txEl>
                                              <p:pRg st="0" end="0"/>
                                            </p:txEl>
                                          </p:spTgt>
                                        </p:tgtEl>
                                        <p:attrNameLst>
                                          <p:attrName>style.visibility</p:attrName>
                                        </p:attrNameLst>
                                      </p:cBhvr>
                                      <p:to>
                                        <p:strVal val="visible"/>
                                      </p:to>
                                    </p:set>
                                    <p:animEffect transition="in" filter="strips(downLeft)">
                                      <p:cBhvr>
                                        <p:cTn id="12" dur="500"/>
                                        <p:tgtEl>
                                          <p:spTgt spid="21507">
                                            <p:txEl>
                                              <p:pRg st="0" end="0"/>
                                            </p:txEl>
                                          </p:spTgt>
                                        </p:tgtEl>
                                      </p:cBhvr>
                                    </p:animEffect>
                                  </p:childTnLst>
                                </p:cTn>
                              </p:par>
                            </p:childTnLst>
                          </p:cTn>
                        </p:par>
                        <p:par>
                          <p:cTn id="13" fill="hold" nodeType="afterGroup">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21507">
                                            <p:txEl>
                                              <p:pRg st="1" end="1"/>
                                            </p:txEl>
                                          </p:spTgt>
                                        </p:tgtEl>
                                        <p:attrNameLst>
                                          <p:attrName>style.visibility</p:attrName>
                                        </p:attrNameLst>
                                      </p:cBhvr>
                                      <p:to>
                                        <p:strVal val="visible"/>
                                      </p:to>
                                    </p:set>
                                    <p:animEffect transition="in" filter="strips(downLeft)">
                                      <p:cBhvr>
                                        <p:cTn id="16" dur="500"/>
                                        <p:tgtEl>
                                          <p:spTgt spid="21507">
                                            <p:txEl>
                                              <p:pRg st="1" end="1"/>
                                            </p:txEl>
                                          </p:spTgt>
                                        </p:tgtEl>
                                      </p:cBhvr>
                                    </p:animEffect>
                                  </p:childTnLst>
                                </p:cTn>
                              </p:par>
                            </p:childTnLst>
                          </p:cTn>
                        </p:par>
                        <p:par>
                          <p:cTn id="17" fill="hold" nodeType="afterGroup">
                            <p:stCondLst>
                              <p:cond delay="2000"/>
                            </p:stCondLst>
                            <p:childTnLst>
                              <p:par>
                                <p:cTn id="18" presetID="18" presetClass="entr" presetSubtype="12" fill="hold" grpId="0" nodeType="afterEffect">
                                  <p:stCondLst>
                                    <p:cond delay="0"/>
                                  </p:stCondLst>
                                  <p:childTnLst>
                                    <p:set>
                                      <p:cBhvr>
                                        <p:cTn id="19" dur="1" fill="hold">
                                          <p:stCondLst>
                                            <p:cond delay="0"/>
                                          </p:stCondLst>
                                        </p:cTn>
                                        <p:tgtEl>
                                          <p:spTgt spid="21507">
                                            <p:txEl>
                                              <p:pRg st="2" end="2"/>
                                            </p:txEl>
                                          </p:spTgt>
                                        </p:tgtEl>
                                        <p:attrNameLst>
                                          <p:attrName>style.visibility</p:attrName>
                                        </p:attrNameLst>
                                      </p:cBhvr>
                                      <p:to>
                                        <p:strVal val="visible"/>
                                      </p:to>
                                    </p:set>
                                    <p:animEffect transition="in" filter="strips(downLeft)">
                                      <p:cBhvr>
                                        <p:cTn id="20" dur="500"/>
                                        <p:tgtEl>
                                          <p:spTgt spid="21507">
                                            <p:txEl>
                                              <p:pRg st="2" end="2"/>
                                            </p:txEl>
                                          </p:spTgt>
                                        </p:tgtEl>
                                      </p:cBhvr>
                                    </p:animEffect>
                                  </p:childTnLst>
                                </p:cTn>
                              </p:par>
                            </p:childTnLst>
                          </p:cTn>
                        </p:par>
                        <p:par>
                          <p:cTn id="21" fill="hold" nodeType="afterGroup">
                            <p:stCondLst>
                              <p:cond delay="2500"/>
                            </p:stCondLst>
                            <p:childTnLst>
                              <p:par>
                                <p:cTn id="22" presetID="18" presetClass="entr" presetSubtype="12" fill="hold" grpId="0" nodeType="afterEffect">
                                  <p:stCondLst>
                                    <p:cond delay="0"/>
                                  </p:stCondLst>
                                  <p:childTnLst>
                                    <p:set>
                                      <p:cBhvr>
                                        <p:cTn id="23" dur="1" fill="hold">
                                          <p:stCondLst>
                                            <p:cond delay="0"/>
                                          </p:stCondLst>
                                        </p:cTn>
                                        <p:tgtEl>
                                          <p:spTgt spid="21507">
                                            <p:txEl>
                                              <p:pRg st="3" end="3"/>
                                            </p:txEl>
                                          </p:spTgt>
                                        </p:tgtEl>
                                        <p:attrNameLst>
                                          <p:attrName>style.visibility</p:attrName>
                                        </p:attrNameLst>
                                      </p:cBhvr>
                                      <p:to>
                                        <p:strVal val="visible"/>
                                      </p:to>
                                    </p:set>
                                    <p:animEffect transition="in" filter="strips(downLeft)">
                                      <p:cBhvr>
                                        <p:cTn id="24" dur="500"/>
                                        <p:tgtEl>
                                          <p:spTgt spid="21507">
                                            <p:txEl>
                                              <p:pRg st="3" end="3"/>
                                            </p:txEl>
                                          </p:spTgt>
                                        </p:tgtEl>
                                      </p:cBhvr>
                                    </p:animEffect>
                                  </p:childTnLst>
                                </p:cTn>
                              </p:par>
                            </p:childTnLst>
                          </p:cTn>
                        </p:par>
                        <p:par>
                          <p:cTn id="25" fill="hold" nodeType="afterGroup">
                            <p:stCondLst>
                              <p:cond delay="3000"/>
                            </p:stCondLst>
                            <p:childTnLst>
                              <p:par>
                                <p:cTn id="26" presetID="18" presetClass="entr" presetSubtype="12" fill="hold" grpId="0" nodeType="afterEffect">
                                  <p:stCondLst>
                                    <p:cond delay="0"/>
                                  </p:stCondLst>
                                  <p:childTnLst>
                                    <p:set>
                                      <p:cBhvr>
                                        <p:cTn id="27" dur="1" fill="hold">
                                          <p:stCondLst>
                                            <p:cond delay="0"/>
                                          </p:stCondLst>
                                        </p:cTn>
                                        <p:tgtEl>
                                          <p:spTgt spid="21507">
                                            <p:txEl>
                                              <p:pRg st="4" end="4"/>
                                            </p:txEl>
                                          </p:spTgt>
                                        </p:tgtEl>
                                        <p:attrNameLst>
                                          <p:attrName>style.visibility</p:attrName>
                                        </p:attrNameLst>
                                      </p:cBhvr>
                                      <p:to>
                                        <p:strVal val="visible"/>
                                      </p:to>
                                    </p:set>
                                    <p:animEffect transition="in" filter="strips(downLeft)">
                                      <p:cBhvr>
                                        <p:cTn id="28" dur="500"/>
                                        <p:tgtEl>
                                          <p:spTgt spid="21507">
                                            <p:txEl>
                                              <p:pRg st="4" end="4"/>
                                            </p:txEl>
                                          </p:spTgt>
                                        </p:tgtEl>
                                      </p:cBhvr>
                                    </p:animEffect>
                                  </p:childTnLst>
                                </p:cTn>
                              </p:par>
                            </p:childTnLst>
                          </p:cTn>
                        </p:par>
                        <p:par>
                          <p:cTn id="29" fill="hold" nodeType="afterGroup">
                            <p:stCondLst>
                              <p:cond delay="3500"/>
                            </p:stCondLst>
                            <p:childTnLst>
                              <p:par>
                                <p:cTn id="30" presetID="18" presetClass="entr" presetSubtype="12" fill="hold" grpId="0" nodeType="afterEffect">
                                  <p:stCondLst>
                                    <p:cond delay="0"/>
                                  </p:stCondLst>
                                  <p:childTnLst>
                                    <p:set>
                                      <p:cBhvr>
                                        <p:cTn id="31" dur="1" fill="hold">
                                          <p:stCondLst>
                                            <p:cond delay="0"/>
                                          </p:stCondLst>
                                        </p:cTn>
                                        <p:tgtEl>
                                          <p:spTgt spid="21507">
                                            <p:txEl>
                                              <p:pRg st="5" end="5"/>
                                            </p:txEl>
                                          </p:spTgt>
                                        </p:tgtEl>
                                        <p:attrNameLst>
                                          <p:attrName>style.visibility</p:attrName>
                                        </p:attrNameLst>
                                      </p:cBhvr>
                                      <p:to>
                                        <p:strVal val="visible"/>
                                      </p:to>
                                    </p:set>
                                    <p:animEffect transition="in" filter="strips(downLeft)">
                                      <p:cBhvr>
                                        <p:cTn id="32" dur="500"/>
                                        <p:tgtEl>
                                          <p:spTgt spid="21507">
                                            <p:txEl>
                                              <p:pRg st="5" end="5"/>
                                            </p:txEl>
                                          </p:spTgt>
                                        </p:tgtEl>
                                      </p:cBhvr>
                                    </p:animEffect>
                                  </p:childTnLst>
                                </p:cTn>
                              </p:par>
                            </p:childTnLst>
                          </p:cTn>
                        </p:par>
                        <p:par>
                          <p:cTn id="33" fill="hold" nodeType="afterGroup">
                            <p:stCondLst>
                              <p:cond delay="4000"/>
                            </p:stCondLst>
                            <p:childTnLst>
                              <p:par>
                                <p:cTn id="34" presetID="18" presetClass="entr" presetSubtype="12" fill="hold" grpId="0" nodeType="afterEffect">
                                  <p:stCondLst>
                                    <p:cond delay="0"/>
                                  </p:stCondLst>
                                  <p:childTnLst>
                                    <p:set>
                                      <p:cBhvr>
                                        <p:cTn id="35" dur="1" fill="hold">
                                          <p:stCondLst>
                                            <p:cond delay="0"/>
                                          </p:stCondLst>
                                        </p:cTn>
                                        <p:tgtEl>
                                          <p:spTgt spid="21507">
                                            <p:txEl>
                                              <p:pRg st="6" end="6"/>
                                            </p:txEl>
                                          </p:spTgt>
                                        </p:tgtEl>
                                        <p:attrNameLst>
                                          <p:attrName>style.visibility</p:attrName>
                                        </p:attrNameLst>
                                      </p:cBhvr>
                                      <p:to>
                                        <p:strVal val="visible"/>
                                      </p:to>
                                    </p:set>
                                    <p:animEffect transition="in" filter="strips(downLeft)">
                                      <p:cBhvr>
                                        <p:cTn id="36" dur="500"/>
                                        <p:tgtEl>
                                          <p:spTgt spid="21507">
                                            <p:txEl>
                                              <p:pRg st="6" end="6"/>
                                            </p:txEl>
                                          </p:spTgt>
                                        </p:tgtEl>
                                      </p:cBhvr>
                                    </p:animEffect>
                                  </p:childTnLst>
                                </p:cTn>
                              </p:par>
                            </p:childTnLst>
                          </p:cTn>
                        </p:par>
                        <p:par>
                          <p:cTn id="37" fill="hold" nodeType="afterGroup">
                            <p:stCondLst>
                              <p:cond delay="4500"/>
                            </p:stCondLst>
                            <p:childTnLst>
                              <p:par>
                                <p:cTn id="38" presetID="18" presetClass="entr" presetSubtype="12" fill="hold" grpId="0" nodeType="afterEffect">
                                  <p:stCondLst>
                                    <p:cond delay="0"/>
                                  </p:stCondLst>
                                  <p:childTnLst>
                                    <p:set>
                                      <p:cBhvr>
                                        <p:cTn id="39" dur="1" fill="hold">
                                          <p:stCondLst>
                                            <p:cond delay="0"/>
                                          </p:stCondLst>
                                        </p:cTn>
                                        <p:tgtEl>
                                          <p:spTgt spid="21507">
                                            <p:txEl>
                                              <p:pRg st="7" end="7"/>
                                            </p:txEl>
                                          </p:spTgt>
                                        </p:tgtEl>
                                        <p:attrNameLst>
                                          <p:attrName>style.visibility</p:attrName>
                                        </p:attrNameLst>
                                      </p:cBhvr>
                                      <p:to>
                                        <p:strVal val="visible"/>
                                      </p:to>
                                    </p:set>
                                    <p:animEffect transition="in" filter="strips(downLeft)">
                                      <p:cBhvr>
                                        <p:cTn id="40" dur="500"/>
                                        <p:tgtEl>
                                          <p:spTgt spid="21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6" name="Slide Number Placeholder 3"/>
          <p:cNvSpPr>
            <a:spLocks noGrp="1"/>
          </p:cNvSpPr>
          <p:nvPr>
            <p:ph type="sldNum" sz="quarter" idx="12"/>
          </p:nvPr>
        </p:nvSpPr>
        <p:spPr/>
        <p:txBody>
          <a:bodyPr/>
          <a:lstStyle/>
          <a:p>
            <a:pPr>
              <a:defRPr/>
            </a:pPr>
            <a:fld id="{0C26260B-B9CD-4920-A222-E397AD910317}" type="slidenum">
              <a:rPr lang="en-US"/>
              <a:pPr>
                <a:defRPr/>
              </a:pPr>
              <a:t>9</a:t>
            </a:fld>
            <a:endParaRPr lang="en-US"/>
          </a:p>
        </p:txBody>
      </p:sp>
      <p:sp>
        <p:nvSpPr>
          <p:cNvPr id="22531" name="AutoShape 3"/>
          <p:cNvSpPr>
            <a:spLocks noChangeAspect="1" noChangeArrowheads="1"/>
          </p:cNvSpPr>
          <p:nvPr>
            <p:ph type="body" idx="4294967295"/>
          </p:nvPr>
        </p:nvSpPr>
        <p:spPr>
          <a:xfrm>
            <a:off x="304800" y="228600"/>
            <a:ext cx="8534400" cy="6019800"/>
          </a:xfrm>
        </p:spPr>
        <p:txBody>
          <a:bodyPr/>
          <a:lstStyle/>
          <a:p>
            <a:pPr marL="609600" indent="-609600" eaLnBrk="1" hangingPunct="1">
              <a:buFont typeface="Wingdings" pitchFamily="2" charset="2"/>
              <a:buAutoNum type="alphaLcPeriod" startAt="3"/>
            </a:pPr>
            <a:r>
              <a:rPr lang="en-US" b="1" smtClean="0">
                <a:latin typeface="VNI-Times" pitchFamily="2" charset="0"/>
              </a:rPr>
              <a:t>Toác ñoä aên moøn vaät lieäu:</a:t>
            </a:r>
          </a:p>
          <a:p>
            <a:pPr marL="609600" indent="-609600" eaLnBrk="1" hangingPunct="1">
              <a:buFont typeface="Wingdings" pitchFamily="2" charset="2"/>
              <a:buNone/>
            </a:pPr>
            <a:endParaRPr lang="en-US" smtClean="0">
              <a:latin typeface="VNI-Times" pitchFamily="2" charset="0"/>
            </a:endParaRPr>
          </a:p>
          <a:p>
            <a:pPr marL="609600" indent="-609600" algn="r" eaLnBrk="1" hangingPunct="1">
              <a:buFont typeface="Wingdings" pitchFamily="2" charset="2"/>
              <a:buNone/>
            </a:pPr>
            <a:r>
              <a:rPr lang="en-US" smtClean="0">
                <a:latin typeface="VNI-Times" pitchFamily="2" charset="0"/>
              </a:rPr>
              <a:t>(mm/naêm)</a:t>
            </a:r>
          </a:p>
          <a:p>
            <a:pPr marL="609600" indent="-609600" eaLnBrk="1" hangingPunct="1">
              <a:buFont typeface="Wingdings" pitchFamily="2" charset="2"/>
              <a:buNone/>
            </a:pPr>
            <a:endParaRPr lang="en-US" sz="2800" smtClean="0">
              <a:latin typeface="VNI-Times" pitchFamily="2" charset="0"/>
            </a:endParaRPr>
          </a:p>
          <a:p>
            <a:pPr marL="609600" indent="-609600" eaLnBrk="1" hangingPunct="1">
              <a:buFont typeface="Wingdings" pitchFamily="2" charset="2"/>
              <a:buNone/>
            </a:pPr>
            <a:r>
              <a:rPr lang="en-US" sz="2800" smtClean="0">
                <a:latin typeface="VNI-Times" pitchFamily="2" charset="0"/>
              </a:rPr>
              <a:t>m : Khoái löôïng vaät lieäu bò aên moøn (kg).</a:t>
            </a:r>
          </a:p>
          <a:p>
            <a:pPr marL="609600" indent="-609600" eaLnBrk="1" hangingPunct="1">
              <a:buSzPct val="130000"/>
              <a:buFont typeface="Symbol" pitchFamily="18" charset="2"/>
              <a:buChar char="t"/>
            </a:pPr>
            <a:r>
              <a:rPr lang="en-US" sz="2800" smtClean="0">
                <a:latin typeface="VNI-Times" pitchFamily="2" charset="0"/>
              </a:rPr>
              <a:t>: Thôøi gian aên moøn – (naêm).</a:t>
            </a:r>
          </a:p>
          <a:p>
            <a:pPr marL="609600" indent="-609600" eaLnBrk="1" hangingPunct="1">
              <a:buFont typeface="Wingdings" pitchFamily="2" charset="2"/>
              <a:buNone/>
            </a:pPr>
            <a:r>
              <a:rPr lang="en-US" sz="2800" smtClean="0">
                <a:latin typeface="VNI-Times" pitchFamily="2" charset="0"/>
              </a:rPr>
              <a:t>A: Dieän tích beà maët aên moøn – mm</a:t>
            </a:r>
            <a:r>
              <a:rPr lang="en-US" sz="2800" baseline="30000" smtClean="0">
                <a:latin typeface="VNI-Times" pitchFamily="2" charset="0"/>
              </a:rPr>
              <a:t>2</a:t>
            </a:r>
            <a:r>
              <a:rPr lang="en-US" sz="2800" smtClean="0">
                <a:latin typeface="VNI-Times" pitchFamily="2" charset="0"/>
              </a:rPr>
              <a:t>.</a:t>
            </a:r>
            <a:endParaRPr lang="en-US" sz="2800" smtClean="0">
              <a:latin typeface="VNI-Times" pitchFamily="2" charset="0"/>
              <a:sym typeface="Symbol" pitchFamily="18" charset="2"/>
            </a:endParaRPr>
          </a:p>
          <a:p>
            <a:pPr marL="609600" indent="-609600" eaLnBrk="1" hangingPunct="1">
              <a:buFont typeface="Wingdings" pitchFamily="2" charset="2"/>
              <a:buNone/>
            </a:pPr>
            <a:r>
              <a:rPr lang="en-US" sz="2800" smtClean="0">
                <a:latin typeface="VNI-Times" pitchFamily="2" charset="0"/>
                <a:sym typeface="Symbol" pitchFamily="18" charset="2"/>
              </a:rPr>
              <a:t></a:t>
            </a:r>
            <a:r>
              <a:rPr lang="en-US" sz="2800" smtClean="0">
                <a:latin typeface="VNI-Times" pitchFamily="2" charset="0"/>
              </a:rPr>
              <a:t>: Khoái löôïng rieâng vaät lieäu bò aên moøn – kg/mm</a:t>
            </a:r>
            <a:r>
              <a:rPr lang="en-US" sz="2800" baseline="30000" smtClean="0">
                <a:latin typeface="VNI-Times" pitchFamily="2" charset="0"/>
              </a:rPr>
              <a:t>2</a:t>
            </a:r>
            <a:r>
              <a:rPr lang="en-US" smtClean="0">
                <a:latin typeface="VNI-Times" pitchFamily="2" charset="0"/>
              </a:rPr>
              <a:t>.</a:t>
            </a:r>
          </a:p>
          <a:p>
            <a:pPr marL="609600" indent="-609600" eaLnBrk="1" hangingPunct="1">
              <a:buFont typeface="Wingdings" pitchFamily="2" charset="2"/>
              <a:buNone/>
            </a:pPr>
            <a:endParaRPr lang="en-US" smtClean="0">
              <a:latin typeface="VNI-Times" pitchFamily="2" charset="0"/>
            </a:endParaRPr>
          </a:p>
        </p:txBody>
      </p:sp>
      <p:sp>
        <p:nvSpPr>
          <p:cNvPr id="1029" name="Rectangle 8"/>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p>
        </p:txBody>
      </p:sp>
      <p:pic>
        <p:nvPicPr>
          <p:cNvPr id="1026" name="Object 7"/>
          <p:cNvPicPr>
            <a:picLocks noChangeAspect="1"/>
          </p:cNvPicPr>
          <p:nvPr/>
        </p:nvPicPr>
        <p:blipFill>
          <a:blip r:embed="rId4"/>
          <a:stretch>
            <a:fillRect/>
          </a:stretch>
        </p:blipFill>
        <p:spPr>
          <a:xfrm>
            <a:off x="3352800" y="1219200"/>
            <a:ext cx="1600200" cy="1020763"/>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3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3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253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2531">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25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532</TotalTime>
  <Words>1356</Words>
  <Application>Microsoft Office PowerPoint</Application>
  <PresentationFormat>On-screen Show (4:3)</PresentationFormat>
  <Paragraphs>389</Paragraphs>
  <Slides>35</Slides>
  <Notes>28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5" baseType="lpstr">
      <vt:lpstr>Verdana</vt:lpstr>
      <vt:lpstr>Arial</vt:lpstr>
      <vt:lpstr>Calibri</vt:lpstr>
      <vt:lpstr>VNI-Times</vt:lpstr>
      <vt:lpstr>VNI-Awchon</vt:lpstr>
      <vt:lpstr>Times New Roman</vt:lpstr>
      <vt:lpstr>Wingdings</vt:lpstr>
      <vt:lpstr>Symbol</vt:lpstr>
      <vt:lpstr>Office Theme</vt:lpstr>
      <vt:lpstr>Microsoft Equation 3.0</vt:lpstr>
      <vt:lpstr> </vt:lpstr>
      <vt:lpstr> </vt:lpstr>
      <vt:lpstr>II. Löïa choïn thieát bò chính trong daây chuyeàn coâng ngheä:</vt:lpstr>
      <vt:lpstr>PowerPoint Presentation</vt:lpstr>
      <vt:lpstr>III. Löïa choïn vaät lieäu cheá taïo Thieát bò</vt:lpstr>
      <vt:lpstr>PowerPoint Presentation</vt:lpstr>
      <vt:lpstr>PowerPoint Presentation</vt:lpstr>
      <vt:lpstr>PowerPoint Presentation</vt:lpstr>
      <vt:lpstr>PowerPoint Presentation</vt:lpstr>
      <vt:lpstr> d. Söï phuï thuoäc cuûa toác ñoä aên moøn vaøo caùc bieän phaùp baûo veä:</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Kí hieäu:   </vt:lpstr>
      <vt:lpstr>Thí duï: Theùp hôïp kim: 1 X 18H9T: 1%             Croâm; 18% Ni; 8% Ti. </vt:lpstr>
      <vt:lpstr>PowerPoint Presentation</vt:lpstr>
      <vt:lpstr>PowerPoint Presentation</vt:lpstr>
      <vt:lpstr>PowerPoint Presentation</vt:lpstr>
      <vt:lpstr>PowerPoint Presentation</vt:lpstr>
      <vt:lpstr>PowerPoint Presentation</vt:lpstr>
      <vt:lpstr>PowerPoint Presentation</vt:lpstr>
      <vt:lpstr>Tính cô lyù vaø tæ leä giaù caû cuûa nhöïa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Chöông 9: CAÙC NHU CAÀU HOÅ TRÔÏ (Utilities)</dc:title>
  <dc:creator>ThanhTruoc</dc:creator>
  <cp:lastModifiedBy>ThanhTruoc</cp:lastModifiedBy>
  <cp:revision>37</cp:revision>
  <dcterms:created xsi:type="dcterms:W3CDTF">2006-09-25T02:48:41Z</dcterms:created>
  <dcterms:modified xsi:type="dcterms:W3CDTF">2013-05-23T04:55:40Z</dcterms:modified>
</cp:coreProperties>
</file>