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51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9900"/>
    <a:srgbClr val="CC3300"/>
    <a:srgbClr val="8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6EA6E93-3CF3-4524-984F-DBF06C82B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61E6B65-D5AB-4DC0-B0C0-3CD152B0FCC5}" type="slidenum">
              <a:rPr lang="en-US" smtClean="0">
                <a:latin typeface="Arial" charset="0"/>
              </a:rPr>
              <a:pPr/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F36233F-4084-44CD-8A8C-33A0A381B234}" type="slidenum">
              <a:rPr lang="en-US" smtClean="0">
                <a:latin typeface="Arial" charset="0"/>
              </a:rPr>
              <a:pPr/>
              <a:t>45</a:t>
            </a:fld>
            <a:endParaRPr lang="en-US" smtClean="0">
              <a:latin typeface="Arial" charset="0"/>
            </a:endParaRPr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A2622-3AEB-4F04-A50A-B609AEE48510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3E4F1-D752-47EB-B31B-CF8EBED4D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24402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0B186-A3C0-4462-884B-16F1DB260E56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6ED67-AE57-4E96-B4F0-DCE1C4B7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86442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13100-D388-4D48-8A88-C059D87C3053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BD735-33A0-4AF2-A3B6-CAA1A02CD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32945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329654-BC5D-4420-A444-F358AA80B772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Chuong 7 - Xay dung nha may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525ED-F460-4776-B630-3F56B5A6DD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3474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D1E02-429D-4C69-A5FB-AE2E0BAC99AB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443F6-350B-4D7E-9C78-C2953A51F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3406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E00F-B9F6-4A98-B86F-DC5C4A86C344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4FD74-E47F-4014-88FB-00F9D6F1E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79070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F36FB-3AAC-4FB8-A6C6-B6E7EBDA0963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2FF6-DC00-4768-963C-79CF746CC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24332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F2EAE-8C4F-4066-84B6-F83EF6D8B3B2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3C2EE-34D6-400F-B743-3FF8A6F831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07227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2626-CE83-464D-B170-8964E71D4644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F9DC0-8E9B-4194-8A91-867CBDFC9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787640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42DC6-93E7-4EF4-B8E9-7DFD83E5E6B2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2D1B4-983C-4FA2-8835-3DFBFD412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444189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7225D-D5DC-4025-9AAD-108921C1C6B1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DE112-8C39-4A01-B2F6-C426E0008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3243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9A0F6-82CC-43B6-BAC0-3638ECFA4A45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7 -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983F6-D750-4775-AA3A-07B721D74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0368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15A126-6206-470B-AF19-3F07E1DB0A8C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Chuong 7 - Xay dung nha may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987F434-12A7-4B67-A18D-A7CE425E4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229600" cy="1981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 b="1" smtClean="0">
                <a:solidFill>
                  <a:srgbClr val="990000"/>
                </a:solidFill>
                <a:latin typeface="VNI-Auchon" pitchFamily="2" charset="0"/>
              </a:rPr>
              <a:t>CHÖÔNG 7 </a:t>
            </a:r>
          </a:p>
          <a:p>
            <a:pPr algn="ctr">
              <a:buFont typeface="Wingdings" pitchFamily="2" charset="2"/>
              <a:buNone/>
            </a:pPr>
            <a:r>
              <a:rPr lang="en-US" sz="4800" b="1" smtClean="0">
                <a:solidFill>
                  <a:srgbClr val="990000"/>
                </a:solidFill>
                <a:latin typeface="VNI-Auchon" pitchFamily="2" charset="0"/>
              </a:rPr>
              <a:t>XAÂY DÖÏNG NHAØ MAÙY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A876F-FEC2-4FFF-BF7B-769D48F35B0A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9-14-2006 6-54-08 PM_005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28600"/>
            <a:ext cx="7848600" cy="5867400"/>
          </a:xfrm>
          <a:noFill/>
        </p:spPr>
      </p:pic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E3C0E-3959-4074-82C1-C921ADEDE8F8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9-14-2006 6-53-17 PM_005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477000"/>
          </a:xfrm>
          <a:noFill/>
        </p:spPr>
      </p:pic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41FCFC-22E5-40C6-B1E0-B06B8FB28477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9-14-2006 7-07-49 PM_004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F62AFF-6240-46AE-B6AD-93D326B8DE45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9-14-2006 7-09-10 PM_004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0"/>
            <a:ext cx="6629400" cy="6858000"/>
          </a:xfrm>
          <a:noFill/>
        </p:spPr>
      </p:pic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EE77F-D6BC-4286-A2F9-7DDC915435BB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9-14-2006 7-11-36 PM_005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0"/>
            <a:ext cx="5715000" cy="6858000"/>
          </a:xfrm>
          <a:noFill/>
        </p:spPr>
      </p:pic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593A9-3CF4-4301-BAC8-5D35FA1E6BAE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3600" b="1" smtClean="0">
                <a:latin typeface="VNI-Times" pitchFamily="2" charset="0"/>
              </a:rPr>
              <a:t>Phaân xuôûng loä thieân: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3600" smtClean="0">
              <a:latin typeface="VNI-Times" pitchFamily="2" charset="0"/>
            </a:endParaRPr>
          </a:p>
          <a:p>
            <a:pPr marL="990600" lvl="1" indent="-533400" algn="just"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Keát caáu ñôn giaûn, chi phí xaây döïng thaáp.</a:t>
            </a:r>
          </a:p>
          <a:p>
            <a:pPr marL="990600" lvl="1" indent="-533400" algn="just">
              <a:buSzPct val="80000"/>
              <a:buFont typeface="Symbol" pitchFamily="18" charset="2"/>
              <a:buNone/>
            </a:pPr>
            <a:r>
              <a:rPr lang="en-US" b="1" smtClean="0">
                <a:latin typeface="VNI-Times" pitchFamily="2" charset="0"/>
              </a:rPr>
              <a:t>-   Söû duïng khi caàn laép ñaët thieát bò coù kích thöôùc lôùn, daây chuyeàn caàn coù söï thoâng thoaùng.</a:t>
            </a:r>
          </a:p>
          <a:p>
            <a:pPr marL="990600" lvl="1" indent="-533400" algn="just">
              <a:buSzPct val="80000"/>
              <a:buFont typeface="Symbol" pitchFamily="18" charset="2"/>
              <a:buNone/>
            </a:pPr>
            <a:r>
              <a:rPr lang="en-US" b="1" smtClean="0">
                <a:latin typeface="VNI-Times" pitchFamily="2" charset="0"/>
              </a:rPr>
              <a:t>-   Nhöôïc ñieåm: vieäc baûo veä thieát bò khoâng bò taùc ñoäng cuûa moâi tröôøng laø toán keùm.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29175FC-F7AF-4D13-AB88-F4512B1794D3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9-14-2006 6-38-48 PM_004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304800"/>
            <a:ext cx="4724400" cy="5791200"/>
          </a:xfrm>
          <a:noFill/>
        </p:spPr>
      </p:pic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30AF57-6BAA-484A-8F68-B17664470D0F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0"/>
            <a:ext cx="8172450" cy="6858000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eriod" startAt="4"/>
            </a:pPr>
            <a:endParaRPr lang="en-US" b="1" smtClean="0">
              <a:latin typeface="VNI-Times" pitchFamily="2" charset="0"/>
            </a:endParaRPr>
          </a:p>
          <a:p>
            <a:pPr marL="533400" indent="-533400">
              <a:buFont typeface="Wingdings" pitchFamily="2" charset="2"/>
              <a:buAutoNum type="arabicPeriod" startAt="4"/>
            </a:pPr>
            <a:r>
              <a:rPr lang="en-US" sz="4000" b="1" smtClean="0">
                <a:latin typeface="VNI-Times" pitchFamily="2" charset="0"/>
              </a:rPr>
              <a:t>Boá trí haønh lang:</a:t>
            </a:r>
          </a:p>
          <a:p>
            <a:pPr marL="533400" indent="-533400">
              <a:buFont typeface="Wingdings" pitchFamily="2" charset="2"/>
              <a:buNone/>
            </a:pPr>
            <a:endParaRPr lang="en-US" sz="4000" smtClean="0">
              <a:latin typeface="VNI-Times" pitchFamily="2" charset="0"/>
            </a:endParaRPr>
          </a:p>
          <a:p>
            <a:pPr marL="914400" lvl="1" indent="-457200">
              <a:buSzPct val="80000"/>
              <a:buFont typeface="Symbol" pitchFamily="18" charset="2"/>
              <a:buChar char="-"/>
            </a:pPr>
            <a:r>
              <a:rPr lang="en-US" sz="3200" b="1" smtClean="0">
                <a:latin typeface="VNI-Times" pitchFamily="2" charset="0"/>
              </a:rPr>
              <a:t>Haønh lang phaûi boá trí phuø hôïp vôùi chieàu giao thoâng.</a:t>
            </a:r>
          </a:p>
          <a:p>
            <a:pPr marL="533400" indent="-533400">
              <a:buSzPct val="80000"/>
              <a:buFont typeface="Symbol" pitchFamily="18" charset="2"/>
              <a:buNone/>
            </a:pPr>
            <a:endParaRPr lang="en-US" b="1" smtClean="0">
              <a:latin typeface="VNI-Times" pitchFamily="2" charset="0"/>
            </a:endParaRPr>
          </a:p>
          <a:p>
            <a:pPr marL="914400" lvl="1" indent="-457200">
              <a:buSzPct val="80000"/>
              <a:buFont typeface="Symbol" pitchFamily="18" charset="2"/>
              <a:buChar char="-"/>
            </a:pPr>
            <a:r>
              <a:rPr lang="en-US" sz="3200" b="1" smtClean="0">
                <a:latin typeface="VNI-Times" pitchFamily="2" charset="0"/>
              </a:rPr>
              <a:t>Ñaûm baûo chieàu roäng ñeå deã di chuyeån </a:t>
            </a:r>
          </a:p>
          <a:p>
            <a:pPr marL="914400" lvl="1" indent="-457200">
              <a:buSzPct val="80000"/>
              <a:buFont typeface="Symbol" pitchFamily="18" charset="2"/>
              <a:buNone/>
            </a:pPr>
            <a:r>
              <a:rPr lang="en-US" sz="3200" b="1" smtClean="0">
                <a:latin typeface="VNI-Times" pitchFamily="2" charset="0"/>
              </a:rPr>
              <a:t>	B </a:t>
            </a:r>
            <a:r>
              <a:rPr lang="en-US" sz="3200" b="1" smtClean="0">
                <a:latin typeface="VNI-Times" pitchFamily="2" charset="0"/>
                <a:sym typeface="Symbol" pitchFamily="18" charset="2"/>
              </a:rPr>
              <a:t></a:t>
            </a:r>
            <a:r>
              <a:rPr lang="en-US" sz="3200" b="1" smtClean="0">
                <a:latin typeface="VNI-Times" pitchFamily="2" charset="0"/>
              </a:rPr>
              <a:t> 1,4 m.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B2F33EB-446F-44DC-BEFD-32F830BEF28C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marL="838200" indent="-838200" fontAlgn="auto">
              <a:spcAft>
                <a:spcPts val="0"/>
              </a:spcAft>
              <a:defRPr/>
            </a:pPr>
            <a:r>
              <a:rPr lang="en-US" smtClean="0">
                <a:latin typeface="VNI-Times" pitchFamily="2" charset="0"/>
              </a:rPr>
              <a:t>5. Boá trí caàu thang:</a:t>
            </a:r>
            <a:br>
              <a:rPr lang="en-US" smtClean="0">
                <a:latin typeface="VNI-Times" pitchFamily="2" charset="0"/>
              </a:rPr>
            </a:br>
            <a:endParaRPr lang="en-US" smtClean="0">
              <a:latin typeface="VNI-Times" pitchFamily="2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Caùch boá trí:+ Giöõa nhaø.</a:t>
            </a:r>
          </a:p>
          <a:p>
            <a:pPr marL="609600" indent="-609600">
              <a:buSzPct val="80000"/>
              <a:buFont typeface="Symbol" pitchFamily="18" charset="2"/>
              <a:buNone/>
            </a:pPr>
            <a:r>
              <a:rPr lang="en-US" sz="2800" b="1" smtClean="0">
                <a:latin typeface="VNI-Times" pitchFamily="2" charset="0"/>
              </a:rPr>
              <a:t> 				+ Hai ñaàu nhaø.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Phaûi coù caàu thang thoaùt hieåm.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Caàu thang phaûi ñöôïc chieáu saùng (tæ leä chieáu saùng töï nhieân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</a:t>
            </a:r>
            <a:r>
              <a:rPr lang="en-US" sz="2800" b="1" smtClean="0">
                <a:latin typeface="VNI-Times" pitchFamily="2" charset="0"/>
              </a:rPr>
              <a:t> 50%).</a:t>
            </a:r>
          </a:p>
          <a:p>
            <a:pPr marL="609600" indent="-609600">
              <a:buFont typeface="Wingdings" pitchFamily="2" charset="2"/>
              <a:buNone/>
            </a:pPr>
            <a:endParaRPr lang="en-US" sz="2800" b="1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FE69349-21F3-4B42-B686-C8067BF18F52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9-15-2006 12-46-03 PM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0"/>
            <a:ext cx="5791200" cy="6400800"/>
          </a:xfrm>
          <a:noFill/>
        </p:spPr>
      </p:pic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8B6B01-1F5E-496D-8ED4-CA92FAF990D3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609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smtClean="0">
                <a:solidFill>
                  <a:srgbClr val="0070C0"/>
                </a:solidFill>
                <a:latin typeface="VNI-Times" pitchFamily="2" charset="0"/>
              </a:rPr>
              <a:t/>
            </a:r>
            <a:br>
              <a:rPr lang="en-US" b="1" smtClean="0">
                <a:solidFill>
                  <a:srgbClr val="0070C0"/>
                </a:solidFill>
                <a:latin typeface="VNI-Times" pitchFamily="2" charset="0"/>
              </a:rPr>
            </a:br>
            <a:r>
              <a:rPr lang="en-US" b="1" smtClean="0">
                <a:solidFill>
                  <a:srgbClr val="0070C0"/>
                </a:solidFill>
                <a:latin typeface="VNI-Times" pitchFamily="2" charset="0"/>
              </a:rPr>
              <a:t>Keát caáu xaây döïng trong loâ ñaát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endParaRPr lang="en-US" b="1" smtClean="0">
              <a:latin typeface="VNI-Times" pitchFamily="2" charset="0"/>
            </a:endParaRPr>
          </a:p>
          <a:p>
            <a:pPr marL="609600" indent="-609600">
              <a:buFont typeface="Wingdings" pitchFamily="2" charset="2"/>
              <a:buAutoNum type="arabicPeriod"/>
            </a:pPr>
            <a:endParaRPr lang="en-US" sz="3600" b="1" smtClean="0">
              <a:solidFill>
                <a:srgbClr val="FFFF00"/>
              </a:solidFill>
              <a:latin typeface="VNI-Times" pitchFamily="2" charset="0"/>
            </a:endParaRP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3600" b="1" smtClean="0">
                <a:solidFill>
                  <a:srgbClr val="FFFF00"/>
                </a:solidFill>
                <a:latin typeface="VNI-Times" pitchFamily="2" charset="0"/>
              </a:rPr>
              <a:t>Nhaø moät taàng:</a:t>
            </a:r>
            <a:endParaRPr lang="en-US" sz="3600" smtClean="0">
              <a:solidFill>
                <a:srgbClr val="FFFF00"/>
              </a:solidFill>
              <a:latin typeface="VNI-Times" pitchFamily="2" charset="0"/>
            </a:endParaRPr>
          </a:p>
          <a:p>
            <a:pPr marL="990600" lvl="1" indent="-533400">
              <a:buSzPct val="80000"/>
              <a:buFont typeface="Symbol" pitchFamily="18" charset="2"/>
              <a:buChar char="-"/>
            </a:pPr>
            <a:r>
              <a:rPr lang="en-US" sz="3000" b="1" smtClean="0">
                <a:latin typeface="VNI-Times" pitchFamily="2" charset="0"/>
              </a:rPr>
              <a:t>Keát caáu ñôn giaûn.</a:t>
            </a:r>
          </a:p>
          <a:p>
            <a:pPr marL="990600" lvl="1" indent="-533400">
              <a:buSzPct val="80000"/>
              <a:buFont typeface="Symbol" pitchFamily="18" charset="2"/>
              <a:buChar char="-"/>
            </a:pPr>
            <a:r>
              <a:rPr lang="en-US" sz="3000" b="1" smtClean="0">
                <a:latin typeface="VNI-Times" pitchFamily="2" charset="0"/>
              </a:rPr>
              <a:t>Deã boá trí thieát bò trong daây chuyeàn coâng ngheä.</a:t>
            </a:r>
          </a:p>
          <a:p>
            <a:pPr marL="990600" lvl="1" indent="-533400">
              <a:buSzPct val="80000"/>
              <a:buFont typeface="Symbol" pitchFamily="18" charset="2"/>
              <a:buChar char="-"/>
            </a:pPr>
            <a:r>
              <a:rPr lang="en-US" sz="3000" b="1" smtClean="0">
                <a:latin typeface="VNI-Times" pitchFamily="2" charset="0"/>
              </a:rPr>
              <a:t>Chieám nhieàu dieän tích ñaát.</a:t>
            </a:r>
          </a:p>
          <a:p>
            <a:pPr marL="990600" lvl="1" indent="-533400">
              <a:buSzPct val="80000"/>
              <a:buFont typeface="Symbol" pitchFamily="18" charset="2"/>
              <a:buChar char="-"/>
            </a:pPr>
            <a:r>
              <a:rPr lang="en-US" sz="3000" b="1" smtClean="0">
                <a:latin typeface="VNI-Times" pitchFamily="2" charset="0"/>
              </a:rPr>
              <a:t>Söû duïng cho caùc daây chuyeàn saûn xuaát coâng nghieäp coù nhieàu thieát bò naëng.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A2D46C-0D02-4A88-9F7E-86C5E2E9A3A7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431925"/>
          </a:xfrm>
        </p:spPr>
        <p:txBody>
          <a:bodyPr/>
          <a:lstStyle/>
          <a:p>
            <a:pPr marL="838200" indent="-838200">
              <a:buFontTx/>
              <a:buAutoNum type="arabicPeriod" startAt="6"/>
            </a:pPr>
            <a:r>
              <a:rPr lang="en-US" smtClean="0">
                <a:latin typeface="VNI-Times" pitchFamily="2" charset="0"/>
              </a:rPr>
              <a:t>Boá trí cöûa ra vaøo: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Beà roäng cöûa B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</a:t>
            </a:r>
            <a:r>
              <a:rPr lang="en-US" sz="2800" b="1" smtClean="0">
                <a:latin typeface="VNI-Times" pitchFamily="2" charset="0"/>
              </a:rPr>
              <a:t> 0,8 m.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Xöôûng saûn xuaát phaûi boá trí ít nhaát töø 2 cöûa trôû leân.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Khoaûng caùch töø choã coâng nhaân laøm vieäc xa nhaát ñeán vò trí cöûa: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Khu nguy hieåm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</a:t>
            </a:r>
            <a:r>
              <a:rPr lang="en-US" sz="2800" b="1" smtClean="0">
                <a:latin typeface="VNI-Times" pitchFamily="2" charset="0"/>
              </a:rPr>
              <a:t> 40m.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Khu khoâng nguy hieåm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</a:t>
            </a:r>
            <a:r>
              <a:rPr lang="en-US" sz="2800" b="1" smtClean="0">
                <a:latin typeface="VNI-Times" pitchFamily="2" charset="0"/>
              </a:rPr>
              <a:t> 100m.</a:t>
            </a:r>
          </a:p>
          <a:p>
            <a:pPr marL="609600" indent="-609600"/>
            <a:endParaRPr lang="en-US" sz="2800" b="1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281A34D-908A-4043-8C61-68F3BA85B186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3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3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9-14-2006 7-36-38 PM_00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6172200" cy="6858000"/>
          </a:xfrm>
          <a:noFill/>
        </p:spPr>
      </p:pic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80767D-FFEE-4A0F-AE40-E87F5206DA90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7"/>
            </a:pPr>
            <a:r>
              <a:rPr lang="en-US" sz="3600" b="1" smtClean="0">
                <a:latin typeface="VNI-Times" pitchFamily="2" charset="0"/>
              </a:rPr>
              <a:t>Yeâu caàu thoâng gioù:</a:t>
            </a:r>
            <a:endParaRPr lang="en-US" sz="3600" smtClean="0">
              <a:latin typeface="VNI-Times" pitchFamily="2" charset="0"/>
            </a:endParaRP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Söû duïng phöông phaùp ñoái löu töï nhieân (Boá trí höôùng nhaø).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Söû duïng phöông phaùp nhaân taïo (Duøng quaït).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Yeâu caàu thoâng gioù phaûi ñaûm baûo giaûi toûa nhieät phaùt ra do saûn xuaát vaø con ngöôøi.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(Neáu Q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</a:t>
            </a:r>
            <a:r>
              <a:rPr lang="en-US" sz="2800" b="1" smtClean="0">
                <a:latin typeface="VNI-Times" pitchFamily="2" charset="0"/>
              </a:rPr>
              <a:t> 24 Kcal/m</a:t>
            </a:r>
            <a:r>
              <a:rPr lang="en-US" sz="2800" b="1" baseline="30000" smtClean="0">
                <a:latin typeface="VNI-Times" pitchFamily="2" charset="0"/>
              </a:rPr>
              <a:t>3</a:t>
            </a:r>
            <a:r>
              <a:rPr lang="en-US" sz="2800" b="1" smtClean="0">
                <a:latin typeface="VNI-Times" pitchFamily="2" charset="0"/>
              </a:rPr>
              <a:t>/h seõ gaây noùng).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3DFE6-00F1-42BA-BDEC-60ED223D4046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30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30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9-14-2006 7-35-44 PM_0053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0"/>
            <a:ext cx="8610600" cy="6443663"/>
          </a:xfrm>
          <a:noFill/>
        </p:spPr>
      </p:pic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B335B-2EB6-4546-9FBE-D5E7305A894A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9-14-2006 7-35-44 PM_0053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0"/>
            <a:ext cx="8915400" cy="6627813"/>
          </a:xfrm>
          <a:noFill/>
        </p:spPr>
      </p:pic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1ACE31-6EC7-4797-A092-D60CF9EEB26C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smtClean="0">
                <a:latin typeface="VNI-Times" pitchFamily="2" charset="0"/>
              </a:rPr>
              <a:t>Tieâu chuaån thoâng gioù TCVN</a:t>
            </a:r>
          </a:p>
        </p:txBody>
      </p:sp>
      <p:graphicFrame>
        <p:nvGraphicFramePr>
          <p:cNvPr id="28726" name="Group 54"/>
          <p:cNvGraphicFramePr>
            <a:graphicFrameLocks noGrp="1"/>
          </p:cNvGraphicFramePr>
          <p:nvPr>
            <p:ph type="tbl" idx="1"/>
          </p:nvPr>
        </p:nvGraphicFramePr>
        <p:xfrm>
          <a:off x="0" y="882650"/>
          <a:ext cx="8915400" cy="5178425"/>
        </p:xfrm>
        <a:graphic>
          <a:graphicData uri="http://schemas.openxmlformats.org/drawingml/2006/table">
            <a:tbl>
              <a:tblPr/>
              <a:tblGrid>
                <a:gridCol w="2378075"/>
                <a:gridCol w="2005013"/>
                <a:gridCol w="1560512"/>
                <a:gridCol w="1560513"/>
                <a:gridCol w="1411287"/>
              </a:tblGrid>
              <a:tr h="7460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Muøa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Coâng vieäc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Nhieät ñoä (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C)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Ñoä aåm (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%)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Vaän toác gioù (m/s)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18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Heø</a:t>
                      </a:r>
                    </a:p>
                  </a:txBody>
                  <a:tcPr marT="45717" marB="4571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Nheï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30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=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2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Vöøa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32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2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Naëng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34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2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77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Ñoâng</a:t>
                      </a:r>
                    </a:p>
                  </a:txBody>
                  <a:tcPr marT="45717" marB="4571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Nheï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20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0,2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5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Vöøa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18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0,4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7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Naëng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16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0,4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</a:rPr>
                        <a:t>Trong caùc phoøng ñieàu khieån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</a:rPr>
                        <a:t>24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</a:rPr>
                        <a:t> 26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  <a:sym typeface="Symbol" pitchFamily="18" charset="2"/>
                        </a:rPr>
                        <a:t>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</a:rPr>
                        <a:t> &lt; 80%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0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C08E3A7-AEEA-4F32-A921-58DB80A5CAC5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305800" cy="1431925"/>
          </a:xfrm>
        </p:spPr>
        <p:txBody>
          <a:bodyPr/>
          <a:lstStyle/>
          <a:p>
            <a:r>
              <a:rPr lang="en-US" sz="4000" u="sng" smtClean="0">
                <a:latin typeface="VNI-Times" pitchFamily="2" charset="0"/>
              </a:rPr>
              <a:t>Löu yù</a:t>
            </a:r>
            <a:r>
              <a:rPr lang="en-US" sz="4000" smtClean="0">
                <a:latin typeface="VNI-Times" pitchFamily="2" charset="0"/>
              </a:rPr>
              <a:t>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VNI-Times" pitchFamily="2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VNI-Times" pitchFamily="2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VNI-Times" pitchFamily="2" charset="0"/>
              </a:rPr>
              <a:t>+ </a:t>
            </a:r>
            <a:r>
              <a:rPr lang="en-US" sz="2800" b="1" smtClean="0">
                <a:latin typeface="VNI-Times" pitchFamily="2" charset="0"/>
              </a:rPr>
              <a:t>Giaûm buïi vaø ñieàu chænh ñoä aåm trong khoâng gian.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+ Laøm vieäc (Ñoä aåm thaáp da bò khoâ, Ñoä aåm cao da khoù thoaùt moà hoâi).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+ Neáu moâi tröôøng coù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</a:t>
            </a:r>
            <a:r>
              <a:rPr lang="en-US" sz="2800" b="1" smtClean="0">
                <a:latin typeface="VNI-Times" pitchFamily="2" charset="0"/>
              </a:rPr>
              <a:t> &gt; 80% vaø v &gt; 2m/s thì coâng nhaân ñöôïc giaûm giôø laøm.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35D7017-C839-4769-BA2E-46187E4E4213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>
              <a:buFont typeface="Wingdings" pitchFamily="2" charset="2"/>
              <a:buNone/>
            </a:pPr>
            <a:r>
              <a:rPr lang="en-US" b="1" smtClean="0">
                <a:latin typeface="VNI-Times" pitchFamily="2" charset="0"/>
              </a:rPr>
              <a:t>8. </a:t>
            </a:r>
            <a:r>
              <a:rPr lang="en-US" b="1" u="sng" smtClean="0">
                <a:latin typeface="VNI-Times" pitchFamily="2" charset="0"/>
              </a:rPr>
              <a:t>Yeâu caàu chieáu saùng</a:t>
            </a:r>
            <a:r>
              <a:rPr lang="en-US" b="1" smtClean="0">
                <a:latin typeface="VNI-Times" pitchFamily="2" charset="0"/>
              </a:rPr>
              <a:t>:</a:t>
            </a:r>
            <a:endParaRPr lang="en-US" smtClean="0">
              <a:latin typeface="VNI-Times" pitchFamily="2" charset="0"/>
            </a:endParaRPr>
          </a:p>
          <a:p>
            <a:pPr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Öu tieân chieáu saùng töï nhieân: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Boá trí höôùng nhaø (Höôùng Baéc – Nam).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Taêng dieän tích cöûa soå.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Söû duïng cöûa maùi, toân saùng.</a:t>
            </a:r>
          </a:p>
          <a:p>
            <a:pPr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Söû duïng caùc loaïi ñeøn coù coâng suaát nhieät thaáp.</a:t>
            </a:r>
          </a:p>
          <a:p>
            <a:pPr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Boá trí ñeøn hôïp lyù, keát hôïp chieáu saùng töï nhieân vôùi chieáu saùng nhaân taïo.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98B736-5443-467D-90AA-EECF69BD943D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25E15-A98E-45C5-8CB1-CAC899AD36C5}" type="slidenum">
              <a:rPr lang="en-US"/>
              <a:pPr>
                <a:defRPr/>
              </a:pPr>
              <a:t>28</a:t>
            </a:fld>
            <a:endParaRPr lang="en-US"/>
          </a:p>
        </p:txBody>
      </p:sp>
      <p:pic>
        <p:nvPicPr>
          <p:cNvPr id="30723" name="Picture 2" descr="10-26-2006_5-12-37_PM_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9-14-2006 7-40-22 PM_005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0"/>
            <a:ext cx="6096000" cy="6858000"/>
          </a:xfrm>
          <a:noFill/>
        </p:spPr>
      </p:pic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0331C9-ADF1-4232-8F20-DD1B57CBEBEC}" type="slidenum">
              <a:rPr lang="en-US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9-14-2006 6-58-36 PM_005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304800"/>
            <a:ext cx="8610600" cy="6324600"/>
          </a:xfrm>
          <a:noFill/>
        </p:spPr>
      </p:pic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DF82DC-A8BD-42B7-AC7D-A9FE0DCD5EB8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304800"/>
            <a:ext cx="8659813" cy="5821363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b="1" smtClean="0">
                <a:latin typeface="VNI-Times" pitchFamily="2" charset="0"/>
              </a:rPr>
              <a:t>9. Tieáng oàn:</a:t>
            </a:r>
          </a:p>
          <a:p>
            <a:pPr algn="just">
              <a:buFont typeface="Wingdings" pitchFamily="2" charset="2"/>
              <a:buChar char="v"/>
            </a:pPr>
            <a:r>
              <a:rPr lang="en-US" sz="2800" b="1" smtClean="0">
                <a:latin typeface="VNI-Times" pitchFamily="2" charset="0"/>
              </a:rPr>
              <a:t>Tieáng oàn cho pheùp:</a:t>
            </a:r>
          </a:p>
          <a:p>
            <a:pPr algn="just"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Yeáu &lt; 40 dB.</a:t>
            </a:r>
          </a:p>
          <a:p>
            <a:pPr algn="just"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Trung bình (40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sz="2800" b="1" smtClean="0">
                <a:latin typeface="VNI-Times" pitchFamily="2" charset="0"/>
              </a:rPr>
              <a:t> 90) dB.</a:t>
            </a:r>
          </a:p>
          <a:p>
            <a:pPr algn="just"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	+ Lôùn &gt; 90 dB.</a:t>
            </a:r>
          </a:p>
          <a:p>
            <a:pPr algn="just">
              <a:buFont typeface="Wingdings" pitchFamily="2" charset="2"/>
              <a:buChar char="v"/>
            </a:pPr>
            <a:r>
              <a:rPr lang="en-US" sz="2800" b="1" smtClean="0">
                <a:latin typeface="VNI-Times" pitchFamily="2" charset="0"/>
              </a:rPr>
              <a:t>Neáu tieáng oàn vöôït möùc cho pheùp töø (15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sz="2800" b="1" smtClean="0">
                <a:latin typeface="VNI-Times" pitchFamily="2" charset="0"/>
              </a:rPr>
              <a:t> 20)dB thì hieäu suaát lao ñoäng giaûm töø 10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sz="2800" b="1" smtClean="0">
                <a:latin typeface="VNI-Times" pitchFamily="2" charset="0"/>
              </a:rPr>
              <a:t> 20%.</a:t>
            </a:r>
          </a:p>
          <a:p>
            <a:pPr algn="just">
              <a:buFont typeface="Wingdings" pitchFamily="2" charset="2"/>
              <a:buChar char="v"/>
            </a:pPr>
            <a:r>
              <a:rPr lang="en-US" sz="2800" b="1" smtClean="0">
                <a:latin typeface="VNI-Times" pitchFamily="2" charset="0"/>
              </a:rPr>
              <a:t>Phaûi coù caùc bieän phaùp giaûm tieáng oàn, caùch ly nguoàn gaây ra tieáng oàn.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D71EA-3D03-4AFB-AAF2-0A1707528A2E}" type="slidenum">
              <a:rPr lang="en-US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04800"/>
            <a:ext cx="7783512" cy="892175"/>
          </a:xfrm>
        </p:spPr>
        <p:txBody>
          <a:bodyPr/>
          <a:lstStyle/>
          <a:p>
            <a:r>
              <a:rPr lang="en-US" sz="4000" b="1" smtClean="0">
                <a:solidFill>
                  <a:srgbClr val="0070C0"/>
                </a:solidFill>
                <a:latin typeface="VNI-Times" pitchFamily="2" charset="0"/>
              </a:rPr>
              <a:t>Caùc coâng trình phuï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686800" cy="449738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/>
              <a:t>1. </a:t>
            </a:r>
            <a:r>
              <a:rPr lang="en-US" sz="2800" b="1" smtClean="0">
                <a:latin typeface="VNI-Times" pitchFamily="2" charset="0"/>
              </a:rPr>
              <a:t>Coång nhaø maùy</a:t>
            </a:r>
            <a:r>
              <a:rPr lang="en-US" sz="2800" smtClean="0">
                <a:latin typeface="VNI-Times" pitchFamily="2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800" b="1" smtClean="0">
                <a:latin typeface="VNI-Times" pitchFamily="2" charset="0"/>
              </a:rPr>
              <a:t>Laø hình thöùc boä maët cuûa Nhaø maùy.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800" b="1" smtClean="0">
                <a:latin typeface="VNI-Times" pitchFamily="2" charset="0"/>
              </a:rPr>
              <a:t>Caàn quy hoaïch theo möùc ñoä giao thoâng cuûa nhaø maùy. Chieàu roäng coång töø </a:t>
            </a:r>
            <a:br>
              <a:rPr lang="en-US" sz="2800" b="1" smtClean="0">
                <a:latin typeface="VNI-Times" pitchFamily="2" charset="0"/>
              </a:rPr>
            </a:br>
            <a:r>
              <a:rPr lang="en-US" sz="2800" b="1" smtClean="0">
                <a:latin typeface="VNI-Times" pitchFamily="2" charset="0"/>
              </a:rPr>
              <a:t>(4,5 </a:t>
            </a:r>
            <a:r>
              <a:rPr lang="en-US" sz="2800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sz="2800" b="1" smtClean="0">
                <a:latin typeface="VNI-Times" pitchFamily="2" charset="0"/>
              </a:rPr>
              <a:t> 10)m.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800" b="1" smtClean="0">
                <a:latin typeface="VNI-Times" pitchFamily="2" charset="0"/>
              </a:rPr>
              <a:t>Boá trí theo caïnh daøi cuûa loâ ñaát vaø höôùng vaøo khu daân cö, truïc giao thoâng.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800" b="1" smtClean="0">
                <a:latin typeface="VNI-Times" pitchFamily="2" charset="0"/>
              </a:rPr>
              <a:t>Caàn boá trí coång phuï neáu maät ñoä giao thoâng cao.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D3AD11-8CE8-4322-A8AF-AC6AEA86743E}" type="slidenum">
              <a:rPr lang="en-US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457200"/>
            <a:ext cx="8382000" cy="5668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b="1" smtClean="0">
                <a:solidFill>
                  <a:srgbClr val="0070C0"/>
                </a:solidFill>
                <a:latin typeface="VNI-Times" pitchFamily="2" charset="0"/>
              </a:rPr>
              <a:t>2. </a:t>
            </a:r>
            <a:r>
              <a:rPr lang="en-US" sz="3600" b="1" smtClean="0">
                <a:solidFill>
                  <a:srgbClr val="0070C0"/>
                </a:solidFill>
                <a:latin typeface="VNI-Times" pitchFamily="2" charset="0"/>
              </a:rPr>
              <a:t>Ñöôøng giao thoâng noäi boä:</a:t>
            </a:r>
          </a:p>
          <a:p>
            <a:pPr>
              <a:buFont typeface="Wingdings" pitchFamily="2" charset="2"/>
              <a:buNone/>
            </a:pPr>
            <a:endParaRPr lang="en-US" sz="3600" smtClean="0">
              <a:solidFill>
                <a:srgbClr val="FFFF00"/>
              </a:solidFill>
              <a:latin typeface="VNI-Times" pitchFamily="2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VNI-Times" pitchFamily="2" charset="0"/>
              </a:rPr>
              <a:t>a. Phöông tieän giao thoâng noäi boä: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Ñöôøng oâtoâ.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Ñuôøng ray.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Ñöôøng oáng vaän chuyeån.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Baêng chuyeàn.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441B2-D8DF-4503-A366-7865619B94D2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9-15-2006 12-32-07 PM_005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0"/>
            <a:ext cx="6477000" cy="6858000"/>
          </a:xfrm>
          <a:noFill/>
        </p:spPr>
      </p:pic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D6EE1D-A923-4FB4-82A9-19736FC0C28C}" type="slidenum">
              <a:rPr lang="en-US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762000"/>
            <a:ext cx="8839200" cy="5334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b="1" smtClean="0">
                <a:latin typeface="VNI-Times" pitchFamily="2" charset="0"/>
              </a:rPr>
              <a:t>b. Ñöôøng oâtoâ:</a:t>
            </a:r>
          </a:p>
          <a:p>
            <a:pPr>
              <a:buFont typeface="Wingdings" pitchFamily="2" charset="2"/>
              <a:buNone/>
            </a:pPr>
            <a:endParaRPr lang="en-US" sz="3600" b="1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Loaïi 1: Haøng hoùa vaän chuyeån &gt; 1,2 trieäu taán/naêm.</a:t>
            </a:r>
          </a:p>
          <a:p>
            <a:pPr lvl="1">
              <a:buFont typeface="Wingdings" pitchFamily="2" charset="2"/>
              <a:buChar char="§"/>
            </a:pPr>
            <a:endParaRPr lang="en-US" b="1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Loaïi 2: Haøng hoùa vaän chuyeån (0,3 </a:t>
            </a:r>
            <a:r>
              <a:rPr lang="en-US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b="1" smtClean="0">
                <a:latin typeface="VNI-Times" pitchFamily="2" charset="0"/>
              </a:rPr>
              <a:t> 1,2) trieäu taán/naêm.</a:t>
            </a:r>
          </a:p>
          <a:p>
            <a:pPr lvl="1">
              <a:buFont typeface="Wingdings" pitchFamily="2" charset="2"/>
              <a:buChar char="§"/>
            </a:pPr>
            <a:endParaRPr lang="en-US" b="1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Loaïi 3: Haøng hoùa vaän chuyeån &lt; 0,3 trieäu taán/naêm.</a:t>
            </a:r>
          </a:p>
          <a:p>
            <a:endParaRPr lang="en-US" sz="2800" b="1" smtClean="0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7AF5CEB-C7EC-4989-B2A8-3C47C0F32B0F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17500"/>
            <a:ext cx="7543800" cy="11303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latin typeface="VNI-Times" pitchFamily="2" charset="0"/>
              </a:rPr>
              <a:t>c. Kích thöôùc ñöôøng oâtoâ:</a:t>
            </a:r>
            <a:br>
              <a:rPr lang="en-US" smtClean="0">
                <a:latin typeface="VNI-Times" pitchFamily="2" charset="0"/>
              </a:rPr>
            </a:br>
            <a:r>
              <a:rPr lang="en-US" sz="2800" smtClean="0">
                <a:latin typeface="VNI-Times" pitchFamily="2" charset="0"/>
              </a:rPr>
              <a:t>CHIEÀU ROÄNG ÑÖÔØNG (m)</a:t>
            </a:r>
          </a:p>
        </p:txBody>
      </p:sp>
      <p:graphicFrame>
        <p:nvGraphicFramePr>
          <p:cNvPr id="38915" name="Group 3"/>
          <p:cNvGraphicFramePr>
            <a:graphicFrameLocks noGrp="1"/>
          </p:cNvGraphicFramePr>
          <p:nvPr>
            <p:ph type="tbl" idx="1"/>
          </p:nvPr>
        </p:nvGraphicFramePr>
        <p:xfrm>
          <a:off x="971550" y="1905000"/>
          <a:ext cx="7791450" cy="4221163"/>
        </p:xfrm>
        <a:graphic>
          <a:graphicData uri="http://schemas.openxmlformats.org/drawingml/2006/table">
            <a:tbl>
              <a:tblPr/>
              <a:tblGrid>
                <a:gridCol w="4075113"/>
                <a:gridCol w="1285875"/>
                <a:gridCol w="1071562"/>
                <a:gridCol w="1358900"/>
              </a:tblGrid>
              <a:tr h="6048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Chieàu roäng xe taûi (m) 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Loaïi ñöôøng giao thoâng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0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3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E29291A3-7E46-41E9-80B8-430216A534AD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 tmFilter="0, 0; .2, .5; .8, .5; 1, 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500" autoRev="1" fill="hold"/>
                                        <p:tgtEl>
                                          <p:spTgt spid="389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915400" cy="14319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latin typeface="VNI-Times" pitchFamily="2" charset="0"/>
              </a:rPr>
              <a:t>Toác ñoä xe vaø baùn kính cong cuûa ñöôøng</a:t>
            </a:r>
          </a:p>
        </p:txBody>
      </p:sp>
      <p:graphicFrame>
        <p:nvGraphicFramePr>
          <p:cNvPr id="39939" name="Group 3"/>
          <p:cNvGraphicFramePr>
            <a:graphicFrameLocks noGrp="1"/>
          </p:cNvGraphicFramePr>
          <p:nvPr>
            <p:ph type="tbl" idx="1"/>
          </p:nvPr>
        </p:nvGraphicFramePr>
        <p:xfrm>
          <a:off x="1066800" y="1981200"/>
          <a:ext cx="7543800" cy="4114800"/>
        </p:xfrm>
        <a:graphic>
          <a:graphicData uri="http://schemas.openxmlformats.org/drawingml/2006/table">
            <a:tbl>
              <a:tblPr/>
              <a:tblGrid>
                <a:gridCol w="2514600"/>
                <a:gridCol w="2514600"/>
                <a:gridCol w="2514600"/>
              </a:tblGrid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Loaïi ñöôøng giao thoâng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Toác ñoä xe km/h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Baùn kính cong R</a:t>
                      </a:r>
                      <a:r>
                        <a:rPr kumimoji="0" 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min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D0052AE-0811-4491-9C66-782685849D96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b="1" smtClean="0"/>
              <a:t>d</a:t>
            </a:r>
            <a:r>
              <a:rPr lang="en-US" sz="3600" b="1" smtClean="0">
                <a:latin typeface="VNI-Times" pitchFamily="2" charset="0"/>
              </a:rPr>
              <a:t>. Ñöôøng oáng, caùp treo, caåu chaïy:</a:t>
            </a:r>
          </a:p>
          <a:p>
            <a:pPr>
              <a:buFont typeface="Wingdings" pitchFamily="2" charset="2"/>
              <a:buNone/>
            </a:pPr>
            <a:endParaRPr lang="en-US" sz="3600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sz="3200" smtClean="0">
                <a:latin typeface="VNI-Times" pitchFamily="2" charset="0"/>
              </a:rPr>
              <a:t>Boá trí treân khoâng neân chieám ít dieän tích.</a:t>
            </a:r>
          </a:p>
          <a:p>
            <a:pPr lvl="1">
              <a:buFont typeface="Wingdings" pitchFamily="2" charset="2"/>
              <a:buNone/>
            </a:pPr>
            <a:endParaRPr lang="en-US" sz="3200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sz="3200" smtClean="0">
                <a:latin typeface="VNI-Times" pitchFamily="2" charset="0"/>
              </a:rPr>
              <a:t>Vaän chuyeån deã daøng töø vò trí naøy sang vò trí khaùc vôùi khoaûng caùch ngaén.</a:t>
            </a:r>
          </a:p>
          <a:p>
            <a:pPr lvl="1">
              <a:buFont typeface="Wingdings" pitchFamily="2" charset="2"/>
              <a:buNone/>
            </a:pPr>
            <a:endParaRPr lang="en-US" sz="3200" smtClean="0">
              <a:latin typeface="VNI-Times" pitchFamily="2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sz="3200" smtClean="0">
                <a:latin typeface="VNI-Times" pitchFamily="2" charset="0"/>
              </a:rPr>
              <a:t>Chi phí cheá taïo, vaän haønh cao.</a:t>
            </a:r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CB8A713-5BB1-425C-91F3-14CF1766292E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992188"/>
          </a:xfrm>
        </p:spPr>
        <p:txBody>
          <a:bodyPr/>
          <a:lstStyle/>
          <a:p>
            <a:r>
              <a:rPr lang="en-US" sz="4000" b="1" smtClean="0">
                <a:latin typeface="VNI-Times" pitchFamily="2" charset="0"/>
              </a:rPr>
              <a:t>3. Boá trí maïng oáng coâng nghieäp: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259013"/>
            <a:ext cx="7543800" cy="37401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VNI-Times" pitchFamily="2" charset="0"/>
              </a:rPr>
              <a:t>a. </a:t>
            </a:r>
            <a:r>
              <a:rPr lang="en-US" sz="2800" b="1" smtClean="0">
                <a:latin typeface="VNI-Times" pitchFamily="2" charset="0"/>
              </a:rPr>
              <a:t>Caùc loaïi maïng oáng coâng nghieäp: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ü"/>
            </a:pPr>
            <a:r>
              <a:rPr lang="en-US" b="1" smtClean="0">
                <a:latin typeface="VNI-Times" pitchFamily="2" charset="0"/>
              </a:rPr>
              <a:t>OÁng daãn nöôùc (nöôùc caáp, nöôùc thaûi).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ü"/>
            </a:pPr>
            <a:r>
              <a:rPr lang="en-US" b="1" smtClean="0">
                <a:latin typeface="VNI-Times" pitchFamily="2" charset="0"/>
              </a:rPr>
              <a:t>OÁng daãn nhieân lieäu (gas, daàu).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ü"/>
            </a:pPr>
            <a:r>
              <a:rPr lang="en-US" b="1" smtClean="0">
                <a:latin typeface="VNI-Times" pitchFamily="2" charset="0"/>
              </a:rPr>
              <a:t>Ñöôøng ñieän ñoäng löïc.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ü"/>
            </a:pPr>
            <a:r>
              <a:rPr lang="en-US" b="1" smtClean="0">
                <a:latin typeface="VNI-Times" pitchFamily="2" charset="0"/>
              </a:rPr>
              <a:t>Ñöôøng daây lieân laïc.</a:t>
            </a:r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2A1D757-90D8-4ACA-B89A-9656B21F73B4}" type="slidenum">
              <a:rPr lang="en-US"/>
              <a:pPr/>
              <a:t>38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9-15-2006 1-45-19 PM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28600"/>
            <a:ext cx="8534400" cy="6400800"/>
          </a:xfrm>
          <a:noFill/>
        </p:spPr>
      </p:pic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2AC4C-3BED-4CAE-8DD7-8CF64B3AFFF0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9-14-2006 6-59-40 PM_005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914400"/>
            <a:ext cx="4876800" cy="5486400"/>
          </a:xfrm>
          <a:noFill/>
        </p:spPr>
      </p:pic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FBF3-FEE8-4DE8-9FDE-F026FE5A224F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9-15-2006 1-45-19 PM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28600"/>
            <a:ext cx="8458200" cy="6400800"/>
          </a:xfrm>
          <a:noFill/>
        </p:spPr>
      </p:pic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2A27B-CBDC-4736-ABAF-D1F136188C17}" type="slidenum">
              <a:rPr lang="en-US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 startAt="2"/>
            </a:pPr>
            <a:r>
              <a:rPr lang="en-US" b="1" smtClean="0">
                <a:latin typeface="VNI-Times" pitchFamily="2" charset="0"/>
              </a:rPr>
              <a:t>Caùch boá trí: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Boá trí noåi (Chi phí thaáp, deã söûa chöõa, toán dieän tích, thieáu mó quan, khoâng an toaøn).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Boá trí chìm (Chi phí trung bình, khoù söaû chöõa, an toaøn, ít chieám dieän tích, mó quan).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Boá trí treân cao (Chi phí cao, ít toán dieän tích)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 startAt="3"/>
            </a:pPr>
            <a:r>
              <a:rPr lang="en-US" b="1" smtClean="0">
                <a:latin typeface="VNI-Times" pitchFamily="2" charset="0"/>
              </a:rPr>
              <a:t>Nguyeân taéc boá trí: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Neân gheùp chung vaøo moät khu vöïc ñeå deã söûa chöõa, kieåm soaùt.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Ñaët doïc theo ñöôøng giao thoâng ñeå deã thi coâng, söûa chöõa.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Khoaûng caùch giöõa caùc maïng löôùi phaûi ñöôïc ñaûm baûo. Hai maïng löôùi giao nhau thì phaûivuoâng goùc.</a:t>
            </a:r>
          </a:p>
          <a:p>
            <a:pPr marL="609600" indent="-609600">
              <a:lnSpc>
                <a:spcPct val="90000"/>
              </a:lnSpc>
            </a:pPr>
            <a:endParaRPr lang="en-US" b="1" smtClean="0"/>
          </a:p>
        </p:txBody>
      </p:sp>
      <p:sp>
        <p:nvSpPr>
          <p:cNvPr id="4403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A490BAE-C50C-4823-8A5E-C1D93D1F9B62}" type="slidenum">
              <a:rPr lang="en-US"/>
              <a:pPr/>
              <a:t>41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450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9-15-2006 1-46-17 PM_005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76200"/>
            <a:ext cx="7924800" cy="6518275"/>
          </a:xfrm>
          <a:noFill/>
        </p:spPr>
      </p:pic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B143E9-8DFB-48A4-9110-1874271AAF8E}" type="slidenum">
              <a:rPr lang="en-US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231079-43EB-442C-8514-827EBB643651}" type="slidenum">
              <a:rPr lang="en-US"/>
              <a:pPr>
                <a:defRPr/>
              </a:pPr>
              <a:t>43</a:t>
            </a:fld>
            <a:endParaRPr lang="en-US"/>
          </a:p>
        </p:txBody>
      </p:sp>
      <p:pic>
        <p:nvPicPr>
          <p:cNvPr id="46083" name="Picture 2" descr="10-26-2006_5-10-13_PM_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172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9-15-2006 1-54-15 PM_005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0"/>
            <a:ext cx="7924800" cy="6629400"/>
          </a:xfrm>
          <a:noFill/>
        </p:spPr>
      </p:pic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B3A9A3-263F-4BEB-A868-F158D8B145FD}" type="slidenum">
              <a:rPr lang="en-US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697868-996C-4900-92ED-0BC8D538FBC1}" type="slidenum">
              <a:rPr lang="en-US"/>
              <a:pPr>
                <a:defRPr/>
              </a:pPr>
              <a:t>45</a:t>
            </a:fld>
            <a:endParaRPr lang="en-US"/>
          </a:p>
        </p:txBody>
      </p:sp>
      <p:pic>
        <p:nvPicPr>
          <p:cNvPr id="48131" name="Picture 2" descr="9-15-2006 1-54-15 PM_00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38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9-15-2006 1-50-11 PM_005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915400" cy="6705600"/>
          </a:xfrm>
          <a:noFill/>
        </p:spPr>
      </p:pic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C477F-B995-45C9-BA77-9EE68CAD2D0B}" type="slidenum">
              <a:rPr lang="en-US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762000"/>
          </a:xfrm>
        </p:spPr>
        <p:txBody>
          <a:bodyPr/>
          <a:lstStyle/>
          <a:p>
            <a:r>
              <a:rPr lang="en-US" sz="4000" b="1" smtClean="0">
                <a:solidFill>
                  <a:srgbClr val="0070C0"/>
                </a:solidFill>
                <a:latin typeface="VNI-Times" pitchFamily="2" charset="0"/>
              </a:rPr>
              <a:t>4. Boá trí caây xanh trong nhaø maùy: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610600" cy="48006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lphaLcPeriod"/>
            </a:pPr>
            <a:r>
              <a:rPr lang="en-US" b="1" smtClean="0">
                <a:latin typeface="VNI-Times" pitchFamily="2" charset="0"/>
              </a:rPr>
              <a:t>Khu vöïc troàng caây</a:t>
            </a:r>
            <a:r>
              <a:rPr lang="en-US" smtClean="0">
                <a:latin typeface="VNI-Times" pitchFamily="2" charset="0"/>
              </a:rPr>
              <a:t>:</a:t>
            </a:r>
          </a:p>
          <a:p>
            <a:pPr marL="609600" indent="-609600">
              <a:buFont typeface="Wingdings" pitchFamily="2" charset="2"/>
              <a:buNone/>
            </a:pPr>
            <a:endParaRPr lang="en-US" smtClean="0">
              <a:latin typeface="VNI-Times" pitchFamily="2" charset="0"/>
            </a:endParaRPr>
          </a:p>
          <a:p>
            <a:pPr marL="990600" lvl="1" indent="-533400">
              <a:buFont typeface="Wingdings" pitchFamily="2" charset="2"/>
              <a:buChar char="§"/>
            </a:pPr>
            <a:r>
              <a:rPr lang="en-US" sz="3200" b="1" smtClean="0">
                <a:latin typeface="VNI-Times" pitchFamily="2" charset="0"/>
              </a:rPr>
              <a:t>Ñöôøng ñi.</a:t>
            </a:r>
          </a:p>
          <a:p>
            <a:pPr marL="990600" lvl="1" indent="-533400">
              <a:buFont typeface="Wingdings" pitchFamily="2" charset="2"/>
              <a:buChar char="§"/>
            </a:pPr>
            <a:endParaRPr lang="en-US" sz="3200" b="1" smtClean="0">
              <a:latin typeface="VNI-Times" pitchFamily="2" charset="0"/>
            </a:endParaRPr>
          </a:p>
          <a:p>
            <a:pPr marL="990600" lvl="1" indent="-533400">
              <a:buFont typeface="Wingdings" pitchFamily="2" charset="2"/>
              <a:buChar char="§"/>
            </a:pPr>
            <a:r>
              <a:rPr lang="en-US" sz="3200" b="1" smtClean="0">
                <a:latin typeface="VNI-Times" pitchFamily="2" charset="0"/>
              </a:rPr>
              <a:t>Haøng raøo.</a:t>
            </a:r>
          </a:p>
          <a:p>
            <a:pPr marL="990600" lvl="1" indent="-533400">
              <a:buFont typeface="Wingdings" pitchFamily="2" charset="2"/>
              <a:buChar char="§"/>
            </a:pPr>
            <a:endParaRPr lang="en-US" sz="3200" b="1" smtClean="0">
              <a:latin typeface="VNI-Times" pitchFamily="2" charset="0"/>
            </a:endParaRPr>
          </a:p>
          <a:p>
            <a:pPr marL="990600" lvl="1" indent="-533400">
              <a:buFont typeface="Wingdings" pitchFamily="2" charset="2"/>
              <a:buChar char="§"/>
            </a:pPr>
            <a:r>
              <a:rPr lang="en-US" sz="3200" b="1" smtClean="0">
                <a:latin typeface="VNI-Times" pitchFamily="2" charset="0"/>
              </a:rPr>
              <a:t>Dieän tích caûnh quan.</a:t>
            </a: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46F5E3-4113-4FBD-8939-615458714963}" type="slidenum">
              <a:rPr lang="en-US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3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8278813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b="1" smtClean="0">
                <a:solidFill>
                  <a:srgbClr val="FFFF00"/>
                </a:solidFill>
                <a:latin typeface="VNI-Times" pitchFamily="2" charset="0"/>
              </a:rPr>
              <a:t>b. Yeâu caàu</a:t>
            </a:r>
            <a:r>
              <a:rPr lang="en-US" smtClean="0">
                <a:solidFill>
                  <a:srgbClr val="FFFF00"/>
                </a:solidFill>
                <a:latin typeface="VNI-Times" pitchFamily="2" charset="0"/>
              </a:rPr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Dieän tích troàng caây phaûi chieám töø (10 </a:t>
            </a:r>
            <a:r>
              <a:rPr lang="en-US" b="1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b="1" smtClean="0">
                <a:latin typeface="VNI-Times" pitchFamily="2" charset="0"/>
              </a:rPr>
              <a:t> 15) % dieän tích loâ ñaát.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Khoâng troàng caây to vì deã phaù huyû coâng trình ngaàm.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Khoâng troàng caây coù traùi deã gaây oâ nhieãm.</a:t>
            </a:r>
          </a:p>
          <a:p>
            <a:pPr lvl="1">
              <a:buFont typeface="Wingdings" pitchFamily="2" charset="2"/>
              <a:buChar char="§"/>
            </a:pPr>
            <a:r>
              <a:rPr lang="en-US" b="1" smtClean="0">
                <a:latin typeface="VNI-Times" pitchFamily="2" charset="0"/>
              </a:rPr>
              <a:t>Khoâng troàng ôû vò trí caûn gioù vaø chieáu saùng.</a:t>
            </a:r>
          </a:p>
          <a:p>
            <a:pPr>
              <a:buFont typeface="Wingdings" pitchFamily="2" charset="2"/>
              <a:buNone/>
            </a:pPr>
            <a:endParaRPr lang="en-US" sz="2800" b="1" smtClean="0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17808-50B3-45A0-B6E7-EE67F8DEAD1E}" type="slidenum">
              <a:rPr lang="en-US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9-15-2006 1-52-37 PM_005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28600"/>
            <a:ext cx="8382000" cy="5867400"/>
          </a:xfrm>
          <a:noFill/>
        </p:spPr>
      </p:pic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0BF74-016B-41F0-8A6A-42C5AE2642B1}" type="slidenum">
              <a:rPr lang="en-US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37DC9-796D-4A7A-9144-603AE04920BB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7171" name="Picture 2" descr="10-26-2006_5-06-24_PM_00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79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9-14-2006 7-00-34 PM_005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0"/>
            <a:ext cx="6096000" cy="6858000"/>
          </a:xfrm>
          <a:noFill/>
        </p:spPr>
      </p:pic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AFE4C-3511-4A6A-A7D5-E9A33ABCA1AC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9-14-2006 7-01-37 PM_0056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0"/>
            <a:ext cx="8991600" cy="6334125"/>
          </a:xfrm>
          <a:noFill/>
        </p:spPr>
      </p:pic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1B993-A3FD-4C36-8AC3-E60EBD72DC97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581F9-1A6B-4F81-84AF-B5BF2ACEAD68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10243" name="Picture 2" descr="9-14-2006 7-01-37 PM_005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755650" y="1981200"/>
            <a:ext cx="8208963" cy="4114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2"/>
            </a:pPr>
            <a:r>
              <a:rPr lang="en-US" sz="2800" b="1" smtClean="0">
                <a:solidFill>
                  <a:srgbClr val="FFFF00"/>
                </a:solidFill>
                <a:latin typeface="VNI-Times" pitchFamily="2" charset="0"/>
              </a:rPr>
              <a:t>Nhaø nhieàu taàng</a:t>
            </a:r>
            <a:r>
              <a:rPr lang="en-US" sz="2800" smtClean="0">
                <a:solidFill>
                  <a:srgbClr val="FFFF00"/>
                </a:solidFill>
                <a:latin typeface="VNI-Times" pitchFamily="2" charset="0"/>
              </a:rPr>
              <a:t>: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Caáu taïo phöùc taïp, khoâng gian heïp.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Khoâng toán nhieàu dieän tích ñaát xaây döïng.</a:t>
            </a:r>
          </a:p>
          <a:p>
            <a:pPr marL="609600" indent="-609600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Duøng boá trí caùc daây chuyeàn saûn xuaát caàn taän duïng chieàu cao.</a:t>
            </a:r>
          </a:p>
          <a:p>
            <a:pPr marL="609600" indent="-609600"/>
            <a:endParaRPr lang="en-US" sz="2800" b="1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68E82-69C5-47B4-89A9-6AF613FD1F93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972</Words>
  <Application>Microsoft Office PowerPoint</Application>
  <PresentationFormat>On-screen Show (4:3)</PresentationFormat>
  <Paragraphs>249</Paragraphs>
  <Slides>49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Verdana</vt:lpstr>
      <vt:lpstr>Arial</vt:lpstr>
      <vt:lpstr>Calibri</vt:lpstr>
      <vt:lpstr>VNI-Auchon</vt:lpstr>
      <vt:lpstr>Wingdings</vt:lpstr>
      <vt:lpstr>VNI-Times</vt:lpstr>
      <vt:lpstr>Symbol</vt:lpstr>
      <vt:lpstr>Times New Roman</vt:lpstr>
      <vt:lpstr>Tahoma</vt:lpstr>
      <vt:lpstr>Office Theme</vt:lpstr>
      <vt:lpstr>PowerPoint Presentation</vt:lpstr>
      <vt:lpstr> Keát caáu xaây döïng trong loâ ñaát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Boá trí caàu thang: </vt:lpstr>
      <vt:lpstr>PowerPoint Presentation</vt:lpstr>
      <vt:lpstr>Boá trí cöûa ra vaøo:</vt:lpstr>
      <vt:lpstr>PowerPoint Presentation</vt:lpstr>
      <vt:lpstr>PowerPoint Presentation</vt:lpstr>
      <vt:lpstr>PowerPoint Presentation</vt:lpstr>
      <vt:lpstr>PowerPoint Presentation</vt:lpstr>
      <vt:lpstr>Tieâu chuaån thoâng gioù TCVN</vt:lpstr>
      <vt:lpstr>Löu yù:</vt:lpstr>
      <vt:lpstr>PowerPoint Presentation</vt:lpstr>
      <vt:lpstr>PowerPoint Presentation</vt:lpstr>
      <vt:lpstr>PowerPoint Presentation</vt:lpstr>
      <vt:lpstr>PowerPoint Presentation</vt:lpstr>
      <vt:lpstr>Caùc coâng trình phuï</vt:lpstr>
      <vt:lpstr>PowerPoint Presentation</vt:lpstr>
      <vt:lpstr>PowerPoint Presentation</vt:lpstr>
      <vt:lpstr>PowerPoint Presentation</vt:lpstr>
      <vt:lpstr>c. Kích thöôùc ñöôøng oâtoâ: CHIEÀU ROÄNG ÑÖÔØNG (m)</vt:lpstr>
      <vt:lpstr>Toác ñoä xe vaø baùn kính cong cuûa ñöôøng</vt:lpstr>
      <vt:lpstr>PowerPoint Presentation</vt:lpstr>
      <vt:lpstr>3. Boá trí maïng oáng coâng nghieäp: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Boá trí caây xanh trong nhaø maùy: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Chöông 9: CAÙC NHU CAÀU HOÅ TRÔÏ (Utilities)</dc:title>
  <dc:creator>ThanhTruoc</dc:creator>
  <cp:lastModifiedBy>ThanhTruoc</cp:lastModifiedBy>
  <cp:revision>33</cp:revision>
  <dcterms:created xsi:type="dcterms:W3CDTF">2006-09-25T02:48:41Z</dcterms:created>
  <dcterms:modified xsi:type="dcterms:W3CDTF">2013-05-23T04:57:08Z</dcterms:modified>
</cp:coreProperties>
</file>