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4"/>
  </p:notesMasterIdLst>
  <p:sldIdLst>
    <p:sldId id="256" r:id="rId2"/>
    <p:sldId id="257" r:id="rId3"/>
    <p:sldId id="258" r:id="rId4"/>
    <p:sldId id="259" r:id="rId5"/>
    <p:sldId id="260" r:id="rId6"/>
    <p:sldId id="261" r:id="rId7"/>
    <p:sldId id="262" r:id="rId8"/>
    <p:sldId id="267" r:id="rId9"/>
    <p:sldId id="268" r:id="rId10"/>
    <p:sldId id="264" r:id="rId11"/>
    <p:sldId id="265" r:id="rId12"/>
    <p:sldId id="266" r:id="rId1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3300"/>
    <a:srgbClr val="1B0793"/>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600"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2355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1536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2355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B9D1D24-FA61-4DAE-8AB9-EFBB2520E9D7}" type="slidenum">
              <a:rPr lang="en-US"/>
              <a:pPr>
                <a:defRPr/>
              </a:pPr>
              <a:t>‹#›</a:t>
            </a:fld>
            <a:endParaRPr lang="en-US"/>
          </a:p>
        </p:txBody>
      </p:sp>
    </p:spTree>
    <p:extLst>
      <p:ext uri="{BB962C8B-B14F-4D97-AF65-F5344CB8AC3E}">
        <p14:creationId xmlns:p14="http://schemas.microsoft.com/office/powerpoint/2010/main" val="3257086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7"/>
          <p:cNvSpPr>
            <a:spLocks noChangeShapeType="1"/>
          </p:cNvSpPr>
          <p:nvPr/>
        </p:nvSpPr>
        <p:spPr bwMode="auto">
          <a:xfrm>
            <a:off x="1905000" y="1219200"/>
            <a:ext cx="0" cy="2057400"/>
          </a:xfrm>
          <a:prstGeom prst="line">
            <a:avLst/>
          </a:prstGeom>
          <a:noFill/>
          <a:ln w="34925">
            <a:solidFill>
              <a:schemeClr val="tx2"/>
            </a:solidFill>
            <a:round/>
            <a:headEnd/>
            <a:tailEnd/>
          </a:ln>
          <a:effectLst/>
        </p:spPr>
        <p:txBody>
          <a:bodyPr/>
          <a:lstStyle/>
          <a:p>
            <a:pPr>
              <a:defRPr/>
            </a:pPr>
            <a:endParaRPr lang="en-US"/>
          </a:p>
        </p:txBody>
      </p:sp>
      <p:sp>
        <p:nvSpPr>
          <p:cNvPr id="5" name="Oval 8"/>
          <p:cNvSpPr>
            <a:spLocks noChangeArrowheads="1"/>
          </p:cNvSpPr>
          <p:nvPr/>
        </p:nvSpPr>
        <p:spPr bwMode="auto">
          <a:xfrm>
            <a:off x="163513" y="2103438"/>
            <a:ext cx="347662" cy="347662"/>
          </a:xfrm>
          <a:prstGeom prst="ellipse">
            <a:avLst/>
          </a:prstGeom>
          <a:solidFill>
            <a:schemeClr val="tx1"/>
          </a:solidFill>
          <a:ln w="9525">
            <a:noFill/>
            <a:round/>
            <a:headEnd/>
            <a:tailEnd/>
          </a:ln>
          <a:effectLst/>
        </p:spPr>
        <p:txBody>
          <a:bodyPr wrap="none" anchor="ctr"/>
          <a:lstStyle/>
          <a:p>
            <a:pPr algn="ctr" eaLnBrk="1" hangingPunct="1">
              <a:defRPr/>
            </a:pPr>
            <a:endParaRPr lang="en-US" sz="2400">
              <a:latin typeface="Times New Roman" pitchFamily="18" charset="0"/>
            </a:endParaRPr>
          </a:p>
        </p:txBody>
      </p:sp>
      <p:sp>
        <p:nvSpPr>
          <p:cNvPr id="6" name="Oval 9"/>
          <p:cNvSpPr>
            <a:spLocks noChangeArrowheads="1"/>
          </p:cNvSpPr>
          <p:nvPr/>
        </p:nvSpPr>
        <p:spPr bwMode="auto">
          <a:xfrm>
            <a:off x="739775" y="2105025"/>
            <a:ext cx="349250" cy="347663"/>
          </a:xfrm>
          <a:prstGeom prst="ellipse">
            <a:avLst/>
          </a:prstGeom>
          <a:solidFill>
            <a:schemeClr val="accent1"/>
          </a:solidFill>
          <a:ln w="9525">
            <a:noFill/>
            <a:round/>
            <a:headEnd/>
            <a:tailEnd/>
          </a:ln>
          <a:effectLst/>
        </p:spPr>
        <p:txBody>
          <a:bodyPr wrap="none" anchor="ctr"/>
          <a:lstStyle/>
          <a:p>
            <a:pPr algn="ctr" eaLnBrk="1" hangingPunct="1">
              <a:defRPr/>
            </a:pPr>
            <a:endParaRPr lang="en-US" sz="2400">
              <a:latin typeface="Times New Roman" pitchFamily="18" charset="0"/>
            </a:endParaRPr>
          </a:p>
        </p:txBody>
      </p:sp>
      <p:sp>
        <p:nvSpPr>
          <p:cNvPr id="7" name="Oval 10"/>
          <p:cNvSpPr>
            <a:spLocks noChangeArrowheads="1"/>
          </p:cNvSpPr>
          <p:nvPr/>
        </p:nvSpPr>
        <p:spPr bwMode="auto">
          <a:xfrm>
            <a:off x="1317625" y="2105025"/>
            <a:ext cx="347663" cy="347663"/>
          </a:xfrm>
          <a:prstGeom prst="ellipse">
            <a:avLst/>
          </a:prstGeom>
          <a:solidFill>
            <a:schemeClr val="accent2"/>
          </a:solidFill>
          <a:ln w="9525">
            <a:noFill/>
            <a:round/>
            <a:headEnd/>
            <a:tailEnd/>
          </a:ln>
          <a:effectLst/>
        </p:spPr>
        <p:txBody>
          <a:bodyPr wrap="none" anchor="ctr"/>
          <a:lstStyle/>
          <a:p>
            <a:pPr algn="ctr" eaLnBrk="1" hangingPunct="1">
              <a:defRPr/>
            </a:pPr>
            <a:endParaRPr lang="en-US" sz="2400">
              <a:latin typeface="Times New Roman" pitchFamily="18" charset="0"/>
            </a:endParaRPr>
          </a:p>
        </p:txBody>
      </p:sp>
      <p:sp>
        <p:nvSpPr>
          <p:cNvPr id="22530" name="Rectangle 2"/>
          <p:cNvSpPr>
            <a:spLocks noGrp="1" noChangeArrowheads="1"/>
          </p:cNvSpPr>
          <p:nvPr>
            <p:ph type="ctrTitle"/>
          </p:nvPr>
        </p:nvSpPr>
        <p:spPr>
          <a:xfrm>
            <a:off x="2133600" y="1371600"/>
            <a:ext cx="6477000" cy="1752600"/>
          </a:xfrm>
        </p:spPr>
        <p:txBody>
          <a:bodyPr/>
          <a:lstStyle>
            <a:lvl1pPr>
              <a:defRPr sz="5400"/>
            </a:lvl1pPr>
          </a:lstStyle>
          <a:p>
            <a:r>
              <a:rPr lang="en-US"/>
              <a:t>Click to edit Master title style</a:t>
            </a:r>
          </a:p>
        </p:txBody>
      </p:sp>
      <p:sp>
        <p:nvSpPr>
          <p:cNvPr id="22531" name="Rectangle 3"/>
          <p:cNvSpPr>
            <a:spLocks noGrp="1" noChangeArrowheads="1"/>
          </p:cNvSpPr>
          <p:nvPr>
            <p:ph type="subTitle" idx="1"/>
          </p:nvPr>
        </p:nvSpPr>
        <p:spPr>
          <a:xfrm>
            <a:off x="2133600" y="3733800"/>
            <a:ext cx="6477000" cy="1981200"/>
          </a:xfrm>
        </p:spPr>
        <p:txBody>
          <a:bodyPr/>
          <a:lstStyle>
            <a:lvl1pPr marL="0" indent="0">
              <a:buFont typeface="Wingdings" pitchFamily="2" charset="2"/>
              <a:buNone/>
              <a:defRPr/>
            </a:lvl1pPr>
          </a:lstStyle>
          <a:p>
            <a:r>
              <a:rPr lang="en-US"/>
              <a:t>Click to edit Master subtitle style</a:t>
            </a:r>
          </a:p>
        </p:txBody>
      </p:sp>
      <p:sp>
        <p:nvSpPr>
          <p:cNvPr id="8" name="Rectangle 4"/>
          <p:cNvSpPr>
            <a:spLocks noGrp="1" noChangeArrowheads="1"/>
          </p:cNvSpPr>
          <p:nvPr>
            <p:ph type="dt" sz="half" idx="10"/>
          </p:nvPr>
        </p:nvSpPr>
        <p:spPr>
          <a:xfrm>
            <a:off x="7086600" y="6248400"/>
            <a:ext cx="1524000" cy="457200"/>
          </a:xfrm>
        </p:spPr>
        <p:txBody>
          <a:bodyPr/>
          <a:lstStyle>
            <a:lvl1pPr>
              <a:defRPr/>
            </a:lvl1pPr>
          </a:lstStyle>
          <a:p>
            <a:pPr>
              <a:defRPr/>
            </a:pPr>
            <a:fld id="{98B44822-430B-4BA6-994D-EC966C1FB95F}" type="datetime1">
              <a:rPr lang="en-US"/>
              <a:pPr>
                <a:defRPr/>
              </a:pPr>
              <a:t>5/23/2013</a:t>
            </a:fld>
            <a:endParaRPr lang="en-US"/>
          </a:p>
        </p:txBody>
      </p:sp>
      <p:sp>
        <p:nvSpPr>
          <p:cNvPr id="9" name="Rectangle 5"/>
          <p:cNvSpPr>
            <a:spLocks noGrp="1" noChangeArrowheads="1"/>
          </p:cNvSpPr>
          <p:nvPr>
            <p:ph type="ftr" sz="quarter" idx="11"/>
          </p:nvPr>
        </p:nvSpPr>
        <p:spPr>
          <a:xfrm>
            <a:off x="3810000" y="6248400"/>
            <a:ext cx="2895600" cy="457200"/>
          </a:xfrm>
        </p:spPr>
        <p:txBody>
          <a:bodyPr/>
          <a:lstStyle>
            <a:lvl1pPr>
              <a:defRPr/>
            </a:lvl1pPr>
          </a:lstStyle>
          <a:p>
            <a:pPr>
              <a:defRPr/>
            </a:pPr>
            <a:r>
              <a:rPr lang="en-US"/>
              <a:t>Chuong 8: Tinh kinh te cua du an</a:t>
            </a:r>
          </a:p>
        </p:txBody>
      </p:sp>
      <p:sp>
        <p:nvSpPr>
          <p:cNvPr id="10" name="Rectangle 6"/>
          <p:cNvSpPr>
            <a:spLocks noGrp="1" noChangeArrowheads="1"/>
          </p:cNvSpPr>
          <p:nvPr>
            <p:ph type="sldNum" sz="quarter" idx="12"/>
          </p:nvPr>
        </p:nvSpPr>
        <p:spPr>
          <a:xfrm>
            <a:off x="2209800" y="6248400"/>
            <a:ext cx="1219200" cy="457200"/>
          </a:xfrm>
        </p:spPr>
        <p:txBody>
          <a:bodyPr/>
          <a:lstStyle>
            <a:lvl1pPr>
              <a:defRPr/>
            </a:lvl1pPr>
          </a:lstStyle>
          <a:p>
            <a:pPr>
              <a:defRPr/>
            </a:pPr>
            <a:fld id="{5AB9E8C4-AF22-488C-8DF5-7581BF4A4CEE}" type="slidenum">
              <a:rPr lang="en-US"/>
              <a:pPr>
                <a:defRPr/>
              </a:pPr>
              <a:t>‹#›</a:t>
            </a:fld>
            <a:endParaRPr lang="en-US"/>
          </a:p>
        </p:txBody>
      </p:sp>
    </p:spTree>
    <p:extLst>
      <p:ext uri="{BB962C8B-B14F-4D97-AF65-F5344CB8AC3E}">
        <p14:creationId xmlns:p14="http://schemas.microsoft.com/office/powerpoint/2010/main" val="3268565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DA328A19-2BA2-44B6-A56B-094688E03D7F}" type="datetime1">
              <a:rPr lang="en-US"/>
              <a:pPr>
                <a:defRPr/>
              </a:pPr>
              <a:t>5/23/2013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Chuong 8: Tinh kinh te cua du an</a:t>
            </a:r>
          </a:p>
        </p:txBody>
      </p:sp>
      <p:sp>
        <p:nvSpPr>
          <p:cNvPr id="6" name="Rectangle 6"/>
          <p:cNvSpPr>
            <a:spLocks noGrp="1" noChangeArrowheads="1"/>
          </p:cNvSpPr>
          <p:nvPr>
            <p:ph type="sldNum" sz="quarter" idx="12"/>
          </p:nvPr>
        </p:nvSpPr>
        <p:spPr>
          <a:ln/>
        </p:spPr>
        <p:txBody>
          <a:bodyPr/>
          <a:lstStyle>
            <a:lvl1pPr>
              <a:defRPr/>
            </a:lvl1pPr>
          </a:lstStyle>
          <a:p>
            <a:pPr>
              <a:defRPr/>
            </a:pPr>
            <a:fld id="{2F7025E1-A623-4237-880D-17BED7146B84}" type="slidenum">
              <a:rPr lang="en-US"/>
              <a:pPr>
                <a:defRPr/>
              </a:pPr>
              <a:t>‹#›</a:t>
            </a:fld>
            <a:endParaRPr lang="en-US"/>
          </a:p>
        </p:txBody>
      </p:sp>
    </p:spTree>
    <p:extLst>
      <p:ext uri="{BB962C8B-B14F-4D97-AF65-F5344CB8AC3E}">
        <p14:creationId xmlns:p14="http://schemas.microsoft.com/office/powerpoint/2010/main" val="3945490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90500"/>
            <a:ext cx="1752600" cy="5829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0" y="190500"/>
            <a:ext cx="5105400" cy="5829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66675033-EC9A-4E4A-AE52-95BBF6F86E6A}" type="datetime1">
              <a:rPr lang="en-US"/>
              <a:pPr>
                <a:defRPr/>
              </a:pPr>
              <a:t>5/23/2013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Chuong 8: Tinh kinh te cua du an</a:t>
            </a:r>
          </a:p>
        </p:txBody>
      </p:sp>
      <p:sp>
        <p:nvSpPr>
          <p:cNvPr id="6" name="Rectangle 6"/>
          <p:cNvSpPr>
            <a:spLocks noGrp="1" noChangeArrowheads="1"/>
          </p:cNvSpPr>
          <p:nvPr>
            <p:ph type="sldNum" sz="quarter" idx="12"/>
          </p:nvPr>
        </p:nvSpPr>
        <p:spPr>
          <a:ln/>
        </p:spPr>
        <p:txBody>
          <a:bodyPr/>
          <a:lstStyle>
            <a:lvl1pPr>
              <a:defRPr/>
            </a:lvl1pPr>
          </a:lstStyle>
          <a:p>
            <a:pPr>
              <a:defRPr/>
            </a:pPr>
            <a:fld id="{EE4D5CC3-1A66-48EC-B2BE-B949B3A920C7}" type="slidenum">
              <a:rPr lang="en-US"/>
              <a:pPr>
                <a:defRPr/>
              </a:pPr>
              <a:t>‹#›</a:t>
            </a:fld>
            <a:endParaRPr lang="en-US"/>
          </a:p>
        </p:txBody>
      </p:sp>
    </p:spTree>
    <p:extLst>
      <p:ext uri="{BB962C8B-B14F-4D97-AF65-F5344CB8AC3E}">
        <p14:creationId xmlns:p14="http://schemas.microsoft.com/office/powerpoint/2010/main" val="4155665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B2B38DCC-50EC-42B0-BE16-8A97620DD26B}" type="datetime1">
              <a:rPr lang="en-US"/>
              <a:pPr>
                <a:defRPr/>
              </a:pPr>
              <a:t>5/23/2013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Chuong 8: Tinh kinh te cua du an</a:t>
            </a:r>
          </a:p>
        </p:txBody>
      </p:sp>
      <p:sp>
        <p:nvSpPr>
          <p:cNvPr id="6" name="Rectangle 6"/>
          <p:cNvSpPr>
            <a:spLocks noGrp="1" noChangeArrowheads="1"/>
          </p:cNvSpPr>
          <p:nvPr>
            <p:ph type="sldNum" sz="quarter" idx="12"/>
          </p:nvPr>
        </p:nvSpPr>
        <p:spPr>
          <a:ln/>
        </p:spPr>
        <p:txBody>
          <a:bodyPr/>
          <a:lstStyle>
            <a:lvl1pPr>
              <a:defRPr/>
            </a:lvl1pPr>
          </a:lstStyle>
          <a:p>
            <a:pPr>
              <a:defRPr/>
            </a:pPr>
            <a:fld id="{5F43BADA-D28E-40BB-A087-4A5864540387}" type="slidenum">
              <a:rPr lang="en-US"/>
              <a:pPr>
                <a:defRPr/>
              </a:pPr>
              <a:t>‹#›</a:t>
            </a:fld>
            <a:endParaRPr lang="en-US"/>
          </a:p>
        </p:txBody>
      </p:sp>
    </p:spTree>
    <p:extLst>
      <p:ext uri="{BB962C8B-B14F-4D97-AF65-F5344CB8AC3E}">
        <p14:creationId xmlns:p14="http://schemas.microsoft.com/office/powerpoint/2010/main" val="21653704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0B44A4A-BD17-4C4C-869F-4E652F53109C}" type="datetime1">
              <a:rPr lang="en-US"/>
              <a:pPr>
                <a:defRPr/>
              </a:pPr>
              <a:t>5/23/2013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Chuong 8: Tinh kinh te cua du an</a:t>
            </a:r>
          </a:p>
        </p:txBody>
      </p:sp>
      <p:sp>
        <p:nvSpPr>
          <p:cNvPr id="6" name="Rectangle 6"/>
          <p:cNvSpPr>
            <a:spLocks noGrp="1" noChangeArrowheads="1"/>
          </p:cNvSpPr>
          <p:nvPr>
            <p:ph type="sldNum" sz="quarter" idx="12"/>
          </p:nvPr>
        </p:nvSpPr>
        <p:spPr>
          <a:ln/>
        </p:spPr>
        <p:txBody>
          <a:bodyPr/>
          <a:lstStyle>
            <a:lvl1pPr>
              <a:defRPr/>
            </a:lvl1pPr>
          </a:lstStyle>
          <a:p>
            <a:pPr>
              <a:defRPr/>
            </a:pPr>
            <a:fld id="{16A1BFA8-C5D6-470E-8A76-579747EBA923}" type="slidenum">
              <a:rPr lang="en-US"/>
              <a:pPr>
                <a:defRPr/>
              </a:pPr>
              <a:t>‹#›</a:t>
            </a:fld>
            <a:endParaRPr lang="en-US"/>
          </a:p>
        </p:txBody>
      </p:sp>
    </p:spTree>
    <p:extLst>
      <p:ext uri="{BB962C8B-B14F-4D97-AF65-F5344CB8AC3E}">
        <p14:creationId xmlns:p14="http://schemas.microsoft.com/office/powerpoint/2010/main" val="1677854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0" y="1905000"/>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5400" y="1905000"/>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53865300-CF0E-4A68-A338-02E8FFF8CD84}" type="datetime1">
              <a:rPr lang="en-US"/>
              <a:pPr>
                <a:defRPr/>
              </a:pPr>
              <a:t>5/23/2013</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Chuong 8: Tinh kinh te cua du an</a:t>
            </a:r>
          </a:p>
        </p:txBody>
      </p:sp>
      <p:sp>
        <p:nvSpPr>
          <p:cNvPr id="7" name="Rectangle 6"/>
          <p:cNvSpPr>
            <a:spLocks noGrp="1" noChangeArrowheads="1"/>
          </p:cNvSpPr>
          <p:nvPr>
            <p:ph type="sldNum" sz="quarter" idx="12"/>
          </p:nvPr>
        </p:nvSpPr>
        <p:spPr>
          <a:ln/>
        </p:spPr>
        <p:txBody>
          <a:bodyPr/>
          <a:lstStyle>
            <a:lvl1pPr>
              <a:defRPr/>
            </a:lvl1pPr>
          </a:lstStyle>
          <a:p>
            <a:pPr>
              <a:defRPr/>
            </a:pPr>
            <a:fld id="{E4BFBC63-59A2-447E-B5B1-B87AF14AC986}" type="slidenum">
              <a:rPr lang="en-US"/>
              <a:pPr>
                <a:defRPr/>
              </a:pPr>
              <a:t>‹#›</a:t>
            </a:fld>
            <a:endParaRPr lang="en-US"/>
          </a:p>
        </p:txBody>
      </p:sp>
    </p:spTree>
    <p:extLst>
      <p:ext uri="{BB962C8B-B14F-4D97-AF65-F5344CB8AC3E}">
        <p14:creationId xmlns:p14="http://schemas.microsoft.com/office/powerpoint/2010/main" val="918754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D8765D67-A9D8-4497-8615-2A9889190CC1}" type="datetime1">
              <a:rPr lang="en-US"/>
              <a:pPr>
                <a:defRPr/>
              </a:pPr>
              <a:t>5/23/2013</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Chuong 8: Tinh kinh te cua du an</a:t>
            </a:r>
          </a:p>
        </p:txBody>
      </p:sp>
      <p:sp>
        <p:nvSpPr>
          <p:cNvPr id="9" name="Rectangle 6"/>
          <p:cNvSpPr>
            <a:spLocks noGrp="1" noChangeArrowheads="1"/>
          </p:cNvSpPr>
          <p:nvPr>
            <p:ph type="sldNum" sz="quarter" idx="12"/>
          </p:nvPr>
        </p:nvSpPr>
        <p:spPr>
          <a:ln/>
        </p:spPr>
        <p:txBody>
          <a:bodyPr/>
          <a:lstStyle>
            <a:lvl1pPr>
              <a:defRPr/>
            </a:lvl1pPr>
          </a:lstStyle>
          <a:p>
            <a:pPr>
              <a:defRPr/>
            </a:pPr>
            <a:fld id="{00ADB1C7-A293-4D80-B2A7-5588A359C817}" type="slidenum">
              <a:rPr lang="en-US"/>
              <a:pPr>
                <a:defRPr/>
              </a:pPr>
              <a:t>‹#›</a:t>
            </a:fld>
            <a:endParaRPr lang="en-US"/>
          </a:p>
        </p:txBody>
      </p:sp>
    </p:spTree>
    <p:extLst>
      <p:ext uri="{BB962C8B-B14F-4D97-AF65-F5344CB8AC3E}">
        <p14:creationId xmlns:p14="http://schemas.microsoft.com/office/powerpoint/2010/main" val="2005341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9BA33C22-8E16-44BF-AC75-5E8C02F33FC0}" type="datetime1">
              <a:rPr lang="en-US"/>
              <a:pPr>
                <a:defRPr/>
              </a:pPr>
              <a:t>5/23/2013</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Chuong 8: Tinh kinh te cua du an</a:t>
            </a:r>
          </a:p>
        </p:txBody>
      </p:sp>
      <p:sp>
        <p:nvSpPr>
          <p:cNvPr id="5" name="Rectangle 6"/>
          <p:cNvSpPr>
            <a:spLocks noGrp="1" noChangeArrowheads="1"/>
          </p:cNvSpPr>
          <p:nvPr>
            <p:ph type="sldNum" sz="quarter" idx="12"/>
          </p:nvPr>
        </p:nvSpPr>
        <p:spPr>
          <a:ln/>
        </p:spPr>
        <p:txBody>
          <a:bodyPr/>
          <a:lstStyle>
            <a:lvl1pPr>
              <a:defRPr/>
            </a:lvl1pPr>
          </a:lstStyle>
          <a:p>
            <a:pPr>
              <a:defRPr/>
            </a:pPr>
            <a:fld id="{3EDC9D4C-3D73-4C7B-AC7A-0EBECB607BC3}" type="slidenum">
              <a:rPr lang="en-US"/>
              <a:pPr>
                <a:defRPr/>
              </a:pPr>
              <a:t>‹#›</a:t>
            </a:fld>
            <a:endParaRPr lang="en-US"/>
          </a:p>
        </p:txBody>
      </p:sp>
    </p:spTree>
    <p:extLst>
      <p:ext uri="{BB962C8B-B14F-4D97-AF65-F5344CB8AC3E}">
        <p14:creationId xmlns:p14="http://schemas.microsoft.com/office/powerpoint/2010/main" val="4043893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903B10B6-F82E-4940-BB9C-06555F9CEDAB}" type="datetime1">
              <a:rPr lang="en-US"/>
              <a:pPr>
                <a:defRPr/>
              </a:pPr>
              <a:t>5/23/2013</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Chuong 8: Tinh kinh te cua du an</a:t>
            </a:r>
          </a:p>
        </p:txBody>
      </p:sp>
      <p:sp>
        <p:nvSpPr>
          <p:cNvPr id="4" name="Rectangle 6"/>
          <p:cNvSpPr>
            <a:spLocks noGrp="1" noChangeArrowheads="1"/>
          </p:cNvSpPr>
          <p:nvPr>
            <p:ph type="sldNum" sz="quarter" idx="12"/>
          </p:nvPr>
        </p:nvSpPr>
        <p:spPr>
          <a:ln/>
        </p:spPr>
        <p:txBody>
          <a:bodyPr/>
          <a:lstStyle>
            <a:lvl1pPr>
              <a:defRPr/>
            </a:lvl1pPr>
          </a:lstStyle>
          <a:p>
            <a:pPr>
              <a:defRPr/>
            </a:pPr>
            <a:fld id="{62CCD0F6-1E92-4AAA-AFDF-588B69CA4F0A}" type="slidenum">
              <a:rPr lang="en-US"/>
              <a:pPr>
                <a:defRPr/>
              </a:pPr>
              <a:t>‹#›</a:t>
            </a:fld>
            <a:endParaRPr lang="en-US"/>
          </a:p>
        </p:txBody>
      </p:sp>
    </p:spTree>
    <p:extLst>
      <p:ext uri="{BB962C8B-B14F-4D97-AF65-F5344CB8AC3E}">
        <p14:creationId xmlns:p14="http://schemas.microsoft.com/office/powerpoint/2010/main" val="32412359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02588189-C3E9-4C87-9592-1A69E10CCC62}" type="datetime1">
              <a:rPr lang="en-US"/>
              <a:pPr>
                <a:defRPr/>
              </a:pPr>
              <a:t>5/23/2013</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Chuong 8: Tinh kinh te cua du an</a:t>
            </a:r>
          </a:p>
        </p:txBody>
      </p:sp>
      <p:sp>
        <p:nvSpPr>
          <p:cNvPr id="7" name="Rectangle 6"/>
          <p:cNvSpPr>
            <a:spLocks noGrp="1" noChangeArrowheads="1"/>
          </p:cNvSpPr>
          <p:nvPr>
            <p:ph type="sldNum" sz="quarter" idx="12"/>
          </p:nvPr>
        </p:nvSpPr>
        <p:spPr>
          <a:ln/>
        </p:spPr>
        <p:txBody>
          <a:bodyPr/>
          <a:lstStyle>
            <a:lvl1pPr>
              <a:defRPr/>
            </a:lvl1pPr>
          </a:lstStyle>
          <a:p>
            <a:pPr>
              <a:defRPr/>
            </a:pPr>
            <a:fld id="{2525389A-2883-4D41-B680-DAD13CC30B28}" type="slidenum">
              <a:rPr lang="en-US"/>
              <a:pPr>
                <a:defRPr/>
              </a:pPr>
              <a:t>‹#›</a:t>
            </a:fld>
            <a:endParaRPr lang="en-US"/>
          </a:p>
        </p:txBody>
      </p:sp>
    </p:spTree>
    <p:extLst>
      <p:ext uri="{BB962C8B-B14F-4D97-AF65-F5344CB8AC3E}">
        <p14:creationId xmlns:p14="http://schemas.microsoft.com/office/powerpoint/2010/main" val="164364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7AB5FDEF-7BE6-4C99-B352-F2993D5A6C79}" type="datetime1">
              <a:rPr lang="en-US"/>
              <a:pPr>
                <a:defRPr/>
              </a:pPr>
              <a:t>5/23/2013</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Chuong 8: Tinh kinh te cua du an</a:t>
            </a:r>
          </a:p>
        </p:txBody>
      </p:sp>
      <p:sp>
        <p:nvSpPr>
          <p:cNvPr id="7" name="Rectangle 6"/>
          <p:cNvSpPr>
            <a:spLocks noGrp="1" noChangeArrowheads="1"/>
          </p:cNvSpPr>
          <p:nvPr>
            <p:ph type="sldNum" sz="quarter" idx="12"/>
          </p:nvPr>
        </p:nvSpPr>
        <p:spPr>
          <a:ln/>
        </p:spPr>
        <p:txBody>
          <a:bodyPr/>
          <a:lstStyle>
            <a:lvl1pPr>
              <a:defRPr/>
            </a:lvl1pPr>
          </a:lstStyle>
          <a:p>
            <a:pPr>
              <a:defRPr/>
            </a:pPr>
            <a:fld id="{6668426E-E569-4EEE-8474-419C3B8BE621}" type="slidenum">
              <a:rPr lang="en-US"/>
              <a:pPr>
                <a:defRPr/>
              </a:pPr>
              <a:t>‹#›</a:t>
            </a:fld>
            <a:endParaRPr lang="en-US"/>
          </a:p>
        </p:txBody>
      </p:sp>
    </p:spTree>
    <p:extLst>
      <p:ext uri="{BB962C8B-B14F-4D97-AF65-F5344CB8AC3E}">
        <p14:creationId xmlns:p14="http://schemas.microsoft.com/office/powerpoint/2010/main" val="2856043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0" y="190500"/>
            <a:ext cx="7010400" cy="15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1524000" y="1905000"/>
            <a:ext cx="7010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1508" name="Rectangle 4"/>
          <p:cNvSpPr>
            <a:spLocks noGrp="1" noChangeArrowheads="1"/>
          </p:cNvSpPr>
          <p:nvPr>
            <p:ph type="dt" sz="half" idx="2"/>
          </p:nvPr>
        </p:nvSpPr>
        <p:spPr bwMode="auto">
          <a:xfrm>
            <a:off x="66294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2C498D29-7CC7-4917-8521-EE32EE4B10A9}" type="datetime1">
              <a:rPr lang="en-US"/>
              <a:pPr>
                <a:defRPr/>
              </a:pPr>
              <a:t>5/23/2013</a:t>
            </a:fld>
            <a:endParaRPr lang="en-US"/>
          </a:p>
        </p:txBody>
      </p:sp>
      <p:sp>
        <p:nvSpPr>
          <p:cNvPr id="21509" name="Rectangle 5"/>
          <p:cNvSpPr>
            <a:spLocks noGrp="1" noChangeArrowheads="1"/>
          </p:cNvSpPr>
          <p:nvPr>
            <p:ph type="ftr" sz="quarter" idx="3"/>
          </p:nvPr>
        </p:nvSpPr>
        <p:spPr bwMode="auto">
          <a:xfrm>
            <a:off x="32766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vl1pPr>
          </a:lstStyle>
          <a:p>
            <a:pPr>
              <a:defRPr/>
            </a:pPr>
            <a:r>
              <a:rPr lang="en-US"/>
              <a:t>Chuong 8: Tinh kinh te cua du an</a:t>
            </a:r>
          </a:p>
        </p:txBody>
      </p:sp>
      <p:sp>
        <p:nvSpPr>
          <p:cNvPr id="21510" name="Rectangle 6"/>
          <p:cNvSpPr>
            <a:spLocks noGrp="1" noChangeArrowheads="1"/>
          </p:cNvSpPr>
          <p:nvPr>
            <p:ph type="sldNum" sz="quarter" idx="4"/>
          </p:nvPr>
        </p:nvSpPr>
        <p:spPr bwMode="auto">
          <a:xfrm>
            <a:off x="1524000" y="6248400"/>
            <a:ext cx="1295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fld id="{558E421C-53D0-4573-B0A5-E9EA4D286437}" type="slidenum">
              <a:rPr lang="en-US"/>
              <a:pPr>
                <a:defRPr/>
              </a:pPr>
              <a:t>‹#›</a:t>
            </a:fld>
            <a:endParaRPr lang="en-US"/>
          </a:p>
        </p:txBody>
      </p:sp>
      <p:sp>
        <p:nvSpPr>
          <p:cNvPr id="21511" name="Line 7"/>
          <p:cNvSpPr>
            <a:spLocks noChangeShapeType="1"/>
          </p:cNvSpPr>
          <p:nvPr/>
        </p:nvSpPr>
        <p:spPr bwMode="auto">
          <a:xfrm flipV="1">
            <a:off x="1371600" y="304800"/>
            <a:ext cx="0" cy="1295400"/>
          </a:xfrm>
          <a:prstGeom prst="line">
            <a:avLst/>
          </a:prstGeom>
          <a:noFill/>
          <a:ln w="38100">
            <a:solidFill>
              <a:schemeClr val="tx2"/>
            </a:solidFill>
            <a:round/>
            <a:headEnd/>
            <a:tailEnd/>
          </a:ln>
          <a:effectLst/>
        </p:spPr>
        <p:txBody>
          <a:bodyPr/>
          <a:lstStyle/>
          <a:p>
            <a:pPr>
              <a:defRPr/>
            </a:pPr>
            <a:endParaRPr lang="en-US"/>
          </a:p>
        </p:txBody>
      </p:sp>
      <p:sp>
        <p:nvSpPr>
          <p:cNvPr id="21512" name="Oval 8"/>
          <p:cNvSpPr>
            <a:spLocks noChangeArrowheads="1"/>
          </p:cNvSpPr>
          <p:nvPr/>
        </p:nvSpPr>
        <p:spPr bwMode="auto">
          <a:xfrm>
            <a:off x="152400" y="838200"/>
            <a:ext cx="228600" cy="228600"/>
          </a:xfrm>
          <a:prstGeom prst="ellipse">
            <a:avLst/>
          </a:prstGeom>
          <a:solidFill>
            <a:schemeClr val="tx1"/>
          </a:solidFill>
          <a:ln w="9525">
            <a:noFill/>
            <a:round/>
            <a:headEnd/>
            <a:tailEnd/>
          </a:ln>
          <a:effectLst/>
        </p:spPr>
        <p:txBody>
          <a:bodyPr wrap="none" anchor="ctr"/>
          <a:lstStyle/>
          <a:p>
            <a:pPr algn="ctr" eaLnBrk="1" hangingPunct="1">
              <a:defRPr/>
            </a:pPr>
            <a:endParaRPr lang="en-US" sz="2400">
              <a:latin typeface="Times New Roman" pitchFamily="18" charset="0"/>
            </a:endParaRPr>
          </a:p>
        </p:txBody>
      </p:sp>
      <p:sp>
        <p:nvSpPr>
          <p:cNvPr id="21513" name="Oval 9"/>
          <p:cNvSpPr>
            <a:spLocks noChangeArrowheads="1"/>
          </p:cNvSpPr>
          <p:nvPr/>
        </p:nvSpPr>
        <p:spPr bwMode="auto">
          <a:xfrm>
            <a:off x="539750" y="838200"/>
            <a:ext cx="228600" cy="228600"/>
          </a:xfrm>
          <a:prstGeom prst="ellipse">
            <a:avLst/>
          </a:prstGeom>
          <a:solidFill>
            <a:schemeClr val="accent1"/>
          </a:solidFill>
          <a:ln w="9525">
            <a:noFill/>
            <a:round/>
            <a:headEnd/>
            <a:tailEnd/>
          </a:ln>
          <a:effectLst/>
        </p:spPr>
        <p:txBody>
          <a:bodyPr wrap="none" anchor="ctr"/>
          <a:lstStyle/>
          <a:p>
            <a:pPr algn="ctr" eaLnBrk="1" hangingPunct="1">
              <a:defRPr/>
            </a:pPr>
            <a:endParaRPr lang="en-US" sz="2400">
              <a:latin typeface="Times New Roman" pitchFamily="18" charset="0"/>
            </a:endParaRPr>
          </a:p>
        </p:txBody>
      </p:sp>
      <p:sp>
        <p:nvSpPr>
          <p:cNvPr id="21514" name="Oval 10"/>
          <p:cNvSpPr>
            <a:spLocks noChangeArrowheads="1"/>
          </p:cNvSpPr>
          <p:nvPr/>
        </p:nvSpPr>
        <p:spPr bwMode="auto">
          <a:xfrm>
            <a:off x="927100" y="838200"/>
            <a:ext cx="228600" cy="228600"/>
          </a:xfrm>
          <a:prstGeom prst="ellipse">
            <a:avLst/>
          </a:prstGeom>
          <a:solidFill>
            <a:schemeClr val="accent2"/>
          </a:solidFill>
          <a:ln w="9525">
            <a:noFill/>
            <a:round/>
            <a:headEnd/>
            <a:tailEnd/>
          </a:ln>
          <a:effectLst/>
        </p:spPr>
        <p:txBody>
          <a:bodyPr wrap="none" anchor="ctr"/>
          <a:lstStyle/>
          <a:p>
            <a:pPr algn="ctr" eaLnBrk="1" hangingPunct="1">
              <a:defRPr/>
            </a:pPr>
            <a:endParaRPr lang="en-US" sz="2400">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97"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charset="0"/>
        </a:defRPr>
      </a:lvl2pPr>
      <a:lvl3pPr algn="l" rtl="0" eaLnBrk="0" fontAlgn="base" hangingPunct="0">
        <a:spcBef>
          <a:spcPct val="0"/>
        </a:spcBef>
        <a:spcAft>
          <a:spcPct val="0"/>
        </a:spcAft>
        <a:defRPr sz="4200">
          <a:solidFill>
            <a:schemeClr val="tx2"/>
          </a:solidFill>
          <a:latin typeface="Arial" charset="0"/>
        </a:defRPr>
      </a:lvl3pPr>
      <a:lvl4pPr algn="l" rtl="0" eaLnBrk="0" fontAlgn="base" hangingPunct="0">
        <a:spcBef>
          <a:spcPct val="0"/>
        </a:spcBef>
        <a:spcAft>
          <a:spcPct val="0"/>
        </a:spcAft>
        <a:defRPr sz="4200">
          <a:solidFill>
            <a:schemeClr val="tx2"/>
          </a:solidFill>
          <a:latin typeface="Arial" charset="0"/>
        </a:defRPr>
      </a:lvl4pPr>
      <a:lvl5pPr algn="l" rtl="0" eaLnBrk="0" fontAlgn="base" hangingPunct="0">
        <a:spcBef>
          <a:spcPct val="0"/>
        </a:spcBef>
        <a:spcAft>
          <a:spcPct val="0"/>
        </a:spcAft>
        <a:defRPr sz="4200">
          <a:solidFill>
            <a:schemeClr val="tx2"/>
          </a:solidFill>
          <a:latin typeface="Arial" charset="0"/>
        </a:defRPr>
      </a:lvl5pPr>
      <a:lvl6pPr marL="457200" algn="l" rtl="0" fontAlgn="base">
        <a:spcBef>
          <a:spcPct val="0"/>
        </a:spcBef>
        <a:spcAft>
          <a:spcPct val="0"/>
        </a:spcAft>
        <a:defRPr sz="4200">
          <a:solidFill>
            <a:schemeClr val="tx2"/>
          </a:solidFill>
          <a:latin typeface="Arial" charset="0"/>
        </a:defRPr>
      </a:lvl6pPr>
      <a:lvl7pPr marL="914400" algn="l" rtl="0" fontAlgn="base">
        <a:spcBef>
          <a:spcPct val="0"/>
        </a:spcBef>
        <a:spcAft>
          <a:spcPct val="0"/>
        </a:spcAft>
        <a:defRPr sz="4200">
          <a:solidFill>
            <a:schemeClr val="tx2"/>
          </a:solidFill>
          <a:latin typeface="Arial" charset="0"/>
        </a:defRPr>
      </a:lvl7pPr>
      <a:lvl8pPr marL="1371600" algn="l" rtl="0" fontAlgn="base">
        <a:spcBef>
          <a:spcPct val="0"/>
        </a:spcBef>
        <a:spcAft>
          <a:spcPct val="0"/>
        </a:spcAft>
        <a:defRPr sz="4200">
          <a:solidFill>
            <a:schemeClr val="tx2"/>
          </a:solidFill>
          <a:latin typeface="Arial" charset="0"/>
        </a:defRPr>
      </a:lvl8pPr>
      <a:lvl9pPr marL="1828800" algn="l" rtl="0" fontAlgn="base">
        <a:spcBef>
          <a:spcPct val="0"/>
        </a:spcBef>
        <a:spcAft>
          <a:spcPct val="0"/>
        </a:spcAft>
        <a:defRPr sz="4200">
          <a:solidFill>
            <a:schemeClr val="tx2"/>
          </a:solidFill>
          <a:latin typeface="Arial" charset="0"/>
        </a:defRPr>
      </a:lvl9pPr>
    </p:titleStyle>
    <p:bodyStyle>
      <a:lvl1pPr marL="342900" indent="-342900" algn="l" rtl="0" eaLnBrk="0" fontAlgn="base" hangingPunct="0">
        <a:spcBef>
          <a:spcPct val="20000"/>
        </a:spcBef>
        <a:spcAft>
          <a:spcPct val="0"/>
        </a:spcAft>
        <a:buClr>
          <a:schemeClr val="tx1"/>
        </a:buClr>
        <a:buSzPct val="70000"/>
        <a:buFont typeface="Wingdings" pitchFamily="2" charset="2"/>
        <a:buChar char="¢"/>
        <a:defRPr sz="30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itchFamily="2" charset="2"/>
        <a:buChar char="l"/>
        <a:defRPr sz="2800">
          <a:solidFill>
            <a:schemeClr val="tx2"/>
          </a:solidFill>
          <a:latin typeface="+mn-lt"/>
        </a:defRPr>
      </a:lvl2pPr>
      <a:lvl3pPr marL="1143000" indent="-228600" algn="l" rtl="0" eaLnBrk="0" fontAlgn="base" hangingPunct="0">
        <a:spcBef>
          <a:spcPct val="20000"/>
        </a:spcBef>
        <a:spcAft>
          <a:spcPct val="0"/>
        </a:spcAft>
        <a:buClr>
          <a:schemeClr val="accent2"/>
        </a:buClr>
        <a:buChar char="•"/>
        <a:defRPr sz="2400">
          <a:solidFill>
            <a:schemeClr val="tx2"/>
          </a:solidFill>
          <a:latin typeface="+mn-lt"/>
        </a:defRPr>
      </a:lvl3pPr>
      <a:lvl4pPr marL="1600200" indent="-228600" algn="l" rtl="0" eaLnBrk="0" fontAlgn="base" hangingPunct="0">
        <a:spcBef>
          <a:spcPct val="20000"/>
        </a:spcBef>
        <a:spcAft>
          <a:spcPct val="0"/>
        </a:spcAft>
        <a:buClr>
          <a:schemeClr val="tx1"/>
        </a:buClr>
        <a:buChar char="•"/>
        <a:defRPr sz="2000">
          <a:solidFill>
            <a:schemeClr val="tx2"/>
          </a:solidFill>
          <a:latin typeface="+mn-lt"/>
        </a:defRPr>
      </a:lvl4pPr>
      <a:lvl5pPr marL="2057400" indent="-228600" algn="l" rtl="0" eaLnBrk="0" fontAlgn="base" hangingPunct="0">
        <a:spcBef>
          <a:spcPct val="20000"/>
        </a:spcBef>
        <a:spcAft>
          <a:spcPct val="0"/>
        </a:spcAft>
        <a:buChar char="•"/>
        <a:defRPr sz="2000">
          <a:solidFill>
            <a:schemeClr val="tx2"/>
          </a:solidFill>
          <a:latin typeface="+mn-lt"/>
        </a:defRPr>
      </a:lvl5pPr>
      <a:lvl6pPr marL="2514600" indent="-228600" algn="l" rtl="0" fontAlgn="base">
        <a:spcBef>
          <a:spcPct val="20000"/>
        </a:spcBef>
        <a:spcAft>
          <a:spcPct val="0"/>
        </a:spcAft>
        <a:buChar char="•"/>
        <a:defRPr sz="2000">
          <a:solidFill>
            <a:schemeClr val="tx2"/>
          </a:solidFill>
          <a:latin typeface="+mn-lt"/>
        </a:defRPr>
      </a:lvl6pPr>
      <a:lvl7pPr marL="2971800" indent="-228600" algn="l" rtl="0" fontAlgn="base">
        <a:spcBef>
          <a:spcPct val="20000"/>
        </a:spcBef>
        <a:spcAft>
          <a:spcPct val="0"/>
        </a:spcAft>
        <a:buChar char="•"/>
        <a:defRPr sz="2000">
          <a:solidFill>
            <a:schemeClr val="tx2"/>
          </a:solidFill>
          <a:latin typeface="+mn-lt"/>
        </a:defRPr>
      </a:lvl7pPr>
      <a:lvl8pPr marL="3429000" indent="-228600" algn="l" rtl="0" fontAlgn="base">
        <a:spcBef>
          <a:spcPct val="20000"/>
        </a:spcBef>
        <a:spcAft>
          <a:spcPct val="0"/>
        </a:spcAft>
        <a:buChar char="•"/>
        <a:defRPr sz="2000">
          <a:solidFill>
            <a:schemeClr val="tx2"/>
          </a:solidFill>
          <a:latin typeface="+mn-lt"/>
        </a:defRPr>
      </a:lvl8pPr>
      <a:lvl9pPr marL="3886200" indent="-228600" algn="l" rtl="0" fontAlgn="base">
        <a:spcBef>
          <a:spcPct val="20000"/>
        </a:spcBef>
        <a:spcAft>
          <a:spcPct val="0"/>
        </a:spcAft>
        <a:buChar char="•"/>
        <a:defRPr sz="2000">
          <a:solidFill>
            <a:schemeClr val="tx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057400" y="1524000"/>
            <a:ext cx="6781800" cy="1470025"/>
          </a:xfrm>
        </p:spPr>
        <p:txBody>
          <a:bodyPr/>
          <a:lstStyle/>
          <a:p>
            <a:pPr algn="ctr" eaLnBrk="1" hangingPunct="1"/>
            <a:r>
              <a:rPr lang="en-US" sz="4800" b="1" smtClean="0">
                <a:solidFill>
                  <a:srgbClr val="800000"/>
                </a:solidFill>
                <a:latin typeface="VNI-Auchon" pitchFamily="2" charset="0"/>
              </a:rPr>
              <a:t>Chöông 8:</a:t>
            </a:r>
            <a:br>
              <a:rPr lang="en-US" sz="4800" b="1" smtClean="0">
                <a:solidFill>
                  <a:srgbClr val="800000"/>
                </a:solidFill>
                <a:latin typeface="VNI-Auchon" pitchFamily="2" charset="0"/>
              </a:rPr>
            </a:br>
            <a:r>
              <a:rPr lang="en-US" sz="4800" b="1" smtClean="0">
                <a:solidFill>
                  <a:srgbClr val="800000"/>
                </a:solidFill>
                <a:latin typeface="VNI-Auchon" pitchFamily="2" charset="0"/>
              </a:rPr>
              <a:t>TÍNH KINH TEÁ CUÛA DÖÏ AÙN</a:t>
            </a:r>
            <a:endParaRPr lang="en-US" sz="4800" smtClean="0">
              <a:latin typeface="VNI-Auchon" pitchFamily="2"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1"/>
          </p:nvPr>
        </p:nvSpPr>
        <p:spPr>
          <a:xfrm>
            <a:off x="1371600" y="381000"/>
            <a:ext cx="7467600" cy="5638800"/>
          </a:xfrm>
        </p:spPr>
        <p:txBody>
          <a:bodyPr/>
          <a:lstStyle/>
          <a:p>
            <a:pPr algn="just" eaLnBrk="1" hangingPunct="1">
              <a:lnSpc>
                <a:spcPct val="90000"/>
              </a:lnSpc>
            </a:pPr>
            <a:r>
              <a:rPr lang="en-US" sz="2600" b="1" smtClean="0">
                <a:solidFill>
                  <a:srgbClr val="1B0793"/>
                </a:solidFill>
                <a:latin typeface="VNI-Times" pitchFamily="2" charset="0"/>
              </a:rPr>
              <a:t>Ñeå coù keát quaû öôùc tính toát nhaát, moãi coâng vieäc neân ñöôïc taùch ra rieâng thaønh caùc thaønh phaàn chi tieát nhö:</a:t>
            </a:r>
          </a:p>
          <a:p>
            <a:pPr algn="just" eaLnBrk="1" hangingPunct="1">
              <a:lnSpc>
                <a:spcPct val="90000"/>
              </a:lnSpc>
            </a:pPr>
            <a:r>
              <a:rPr lang="en-US" sz="2600" b="1" smtClean="0">
                <a:solidFill>
                  <a:srgbClr val="1B0793"/>
                </a:solidFill>
                <a:latin typeface="VNI-Times" pitchFamily="2" charset="0"/>
              </a:rPr>
              <a:t>lao ñoäng, vaät lieäu, thieát bò … vaø söû duïng caùc chæ soá rieâng ñeå bieåu dieãn. </a:t>
            </a:r>
          </a:p>
          <a:p>
            <a:pPr algn="just" eaLnBrk="1" hangingPunct="1">
              <a:lnSpc>
                <a:spcPct val="90000"/>
              </a:lnSpc>
            </a:pPr>
            <a:r>
              <a:rPr lang="en-US" sz="2600" b="1" smtClean="0">
                <a:solidFill>
                  <a:srgbClr val="1B0793"/>
                </a:solidFill>
                <a:latin typeface="VNI-Times" pitchFamily="2" charset="0"/>
              </a:rPr>
              <a:t>Thoâng thöôøng ñeå thuaän lôïi caùc taïp chí chuyeân ngaønh phoå bieán caùc chæ soá hoãn hôïp cho caùc ngaønh coâng nghieäp khaùc nhau. </a:t>
            </a:r>
          </a:p>
          <a:p>
            <a:pPr algn="just" eaLnBrk="1" hangingPunct="1">
              <a:lnSpc>
                <a:spcPct val="90000"/>
              </a:lnSpc>
            </a:pPr>
            <a:r>
              <a:rPr lang="en-US" sz="2600" b="1" smtClean="0">
                <a:solidFill>
                  <a:srgbClr val="1B0793"/>
                </a:solidFill>
                <a:latin typeface="VNI-Times" pitchFamily="2" charset="0"/>
              </a:rPr>
              <a:t>Öôùc tính chi phí töông lai cho nhaø maùy caàn phaûi tieân ñoaùn toác ñoä laïm phaùt trong töông lai (caùc chæ soá laïm phaùt haøng naêm ñeàu ñöôïc thoâng baùo treân caùc phöông tieän truyeàn thoâng ñaïi chuùng). </a:t>
            </a:r>
          </a:p>
          <a:p>
            <a:pPr algn="just" eaLnBrk="1" hangingPunct="1">
              <a:lnSpc>
                <a:spcPct val="90000"/>
              </a:lnSpc>
            </a:pPr>
            <a:r>
              <a:rPr lang="en-US" sz="2600" b="1" smtClean="0">
                <a:solidFill>
                  <a:srgbClr val="1B0793"/>
                </a:solidFill>
                <a:latin typeface="VNI-Times" pitchFamily="2" charset="0"/>
              </a:rPr>
              <a:t>Söû duïng caùc chæ soá naøy caàn thaän troïng vì noù coøn phuï thuoäc vaøo nhu caàu vaø nguoàn cung caáp. </a:t>
            </a:r>
          </a:p>
          <a:p>
            <a:pPr algn="just" eaLnBrk="1" hangingPunct="1">
              <a:lnSpc>
                <a:spcPct val="90000"/>
              </a:lnSpc>
            </a:pPr>
            <a:r>
              <a:rPr lang="en-US" sz="2600" b="1" smtClean="0">
                <a:solidFill>
                  <a:srgbClr val="1B0793"/>
                </a:solidFill>
                <a:latin typeface="VNI-Times" pitchFamily="2" charset="0"/>
              </a:rPr>
              <a:t>Chæ soá laáy khoaûng thôøi gian caøng xa caøng keùm tin caäy.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3200" b="1" i="1" smtClean="0">
                <a:solidFill>
                  <a:srgbClr val="993300"/>
                </a:solidFill>
                <a:latin typeface="VNI-Times" pitchFamily="2" charset="0"/>
              </a:rPr>
              <a:t>8.6. Öôùc tính chi tieát</a:t>
            </a:r>
            <a:r>
              <a:rPr lang="en-US" sz="3200" smtClean="0">
                <a:solidFill>
                  <a:srgbClr val="993300"/>
                </a:solidFill>
                <a:latin typeface="VNI-Times" pitchFamily="2" charset="0"/>
              </a:rPr>
              <a:t/>
            </a:r>
            <a:br>
              <a:rPr lang="en-US" sz="3200" smtClean="0">
                <a:solidFill>
                  <a:srgbClr val="993300"/>
                </a:solidFill>
                <a:latin typeface="VNI-Times" pitchFamily="2" charset="0"/>
              </a:rPr>
            </a:br>
            <a:endParaRPr lang="en-US" sz="3200" smtClean="0">
              <a:solidFill>
                <a:srgbClr val="993300"/>
              </a:solidFill>
              <a:latin typeface="VNI-Times" pitchFamily="2" charset="0"/>
            </a:endParaRPr>
          </a:p>
        </p:txBody>
      </p:sp>
      <p:sp>
        <p:nvSpPr>
          <p:cNvPr id="13315" name="Rectangle 3"/>
          <p:cNvSpPr>
            <a:spLocks noGrp="1" noChangeArrowheads="1"/>
          </p:cNvSpPr>
          <p:nvPr>
            <p:ph type="body" idx="1"/>
          </p:nvPr>
        </p:nvSpPr>
        <p:spPr>
          <a:xfrm>
            <a:off x="838200" y="1447800"/>
            <a:ext cx="7696200" cy="4572000"/>
          </a:xfrm>
        </p:spPr>
        <p:txBody>
          <a:bodyPr/>
          <a:lstStyle/>
          <a:p>
            <a:pPr eaLnBrk="1" hangingPunct="1"/>
            <a:r>
              <a:rPr lang="en-US" sz="2400" b="1" smtClean="0">
                <a:solidFill>
                  <a:srgbClr val="1B0793"/>
                </a:solidFill>
                <a:latin typeface="VNI-Times" pitchFamily="2" charset="0"/>
              </a:rPr>
              <a:t>Ñeå öôùc tính chính xaùc hôn, caùc heä soá chi phí, giaù caû caàn phaûi ñöôïc xem xeùt cuï theå. </a:t>
            </a:r>
          </a:p>
          <a:p>
            <a:pPr eaLnBrk="1" hangingPunct="1"/>
            <a:r>
              <a:rPr lang="en-US" sz="2400" b="1" smtClean="0">
                <a:solidFill>
                  <a:srgbClr val="1B0793"/>
                </a:solidFill>
                <a:latin typeface="VNI-Times" pitchFamily="2" charset="0"/>
              </a:rPr>
              <a:t>Trong xaây döïng nhaø maùy, chi phí thieát bò caàn phaûi boå sung theâm caùc muïc sau ñaây:</a:t>
            </a:r>
          </a:p>
          <a:p>
            <a:pPr lvl="1" eaLnBrk="1" hangingPunct="1">
              <a:buClr>
                <a:srgbClr val="1B0793"/>
              </a:buClr>
              <a:buFont typeface="Wingdings" pitchFamily="2" charset="2"/>
              <a:buChar char="v"/>
            </a:pPr>
            <a:r>
              <a:rPr lang="en-US" sz="2400" b="1" smtClean="0">
                <a:solidFill>
                  <a:srgbClr val="1B0793"/>
                </a:solidFill>
                <a:latin typeface="VNI-Times" pitchFamily="2" charset="0"/>
              </a:rPr>
              <a:t>Laép ñaët thieát bò taïi hieän tröôøng </a:t>
            </a:r>
          </a:p>
          <a:p>
            <a:pPr lvl="1" eaLnBrk="1" hangingPunct="1">
              <a:buClr>
                <a:srgbClr val="1B0793"/>
              </a:buClr>
              <a:buFont typeface="Wingdings" pitchFamily="2" charset="2"/>
              <a:buChar char="v"/>
            </a:pPr>
            <a:r>
              <a:rPr lang="en-US" sz="2400" b="1" smtClean="0">
                <a:solidFill>
                  <a:srgbClr val="1B0793"/>
                </a:solidFill>
                <a:latin typeface="VNI-Times" pitchFamily="2" charset="0"/>
              </a:rPr>
              <a:t>Ñöôøng oáng bao goàm caùch nhieät vaø sôn.</a:t>
            </a:r>
          </a:p>
          <a:p>
            <a:pPr lvl="1" eaLnBrk="1" hangingPunct="1">
              <a:buClr>
                <a:srgbClr val="1B0793"/>
              </a:buClr>
              <a:buFont typeface="Wingdings" pitchFamily="2" charset="2"/>
              <a:buChar char="v"/>
            </a:pPr>
            <a:r>
              <a:rPr lang="en-US" sz="2400" b="1" smtClean="0">
                <a:solidFill>
                  <a:srgbClr val="1B0793"/>
                </a:solidFill>
                <a:latin typeface="VNI-Times" pitchFamily="2" charset="0"/>
              </a:rPr>
              <a:t>Ñieän naêng, naêng löôïng caùc loaïi vaø chieáu saùng.</a:t>
            </a:r>
          </a:p>
          <a:p>
            <a:pPr lvl="1" eaLnBrk="1" hangingPunct="1">
              <a:buClr>
                <a:srgbClr val="1B0793"/>
              </a:buClr>
              <a:buFont typeface="Wingdings" pitchFamily="2" charset="2"/>
              <a:buChar char="v"/>
            </a:pPr>
            <a:r>
              <a:rPr lang="en-US" sz="2400" b="1" smtClean="0">
                <a:solidFill>
                  <a:srgbClr val="1B0793"/>
                </a:solidFill>
                <a:latin typeface="VNI-Times" pitchFamily="2" charset="0"/>
              </a:rPr>
              <a:t>Duïng cuï ño, taïi choå vaø phoøng kieåm soaùt</a:t>
            </a:r>
          </a:p>
          <a:p>
            <a:pPr lvl="1" eaLnBrk="1" hangingPunct="1">
              <a:buClr>
                <a:srgbClr val="1B0793"/>
              </a:buClr>
              <a:buFont typeface="Wingdings" pitchFamily="2" charset="2"/>
              <a:buChar char="v"/>
            </a:pPr>
            <a:r>
              <a:rPr lang="en-US" sz="2400" b="1" smtClean="0">
                <a:solidFill>
                  <a:srgbClr val="1B0793"/>
                </a:solidFill>
                <a:latin typeface="VNI-Times" pitchFamily="2" charset="0"/>
              </a:rPr>
              <a:t>Nhaø xöôûng vaø caùc coâng trình phuï trôï …</a:t>
            </a:r>
          </a:p>
          <a:p>
            <a:pPr lvl="1" eaLnBrk="1" hangingPunct="1">
              <a:buClr>
                <a:srgbClr val="1B0793"/>
              </a:buClr>
              <a:buFont typeface="Wingdings" pitchFamily="2" charset="2"/>
              <a:buChar char="v"/>
            </a:pPr>
            <a:r>
              <a:rPr lang="en-US" sz="2400" b="1" smtClean="0">
                <a:solidFill>
                  <a:srgbClr val="1B0793"/>
                </a:solidFill>
                <a:latin typeface="VNI-Times" pitchFamily="2" charset="0"/>
              </a:rPr>
              <a:t>Kho chöùa, nguyeân lieäu vaø thaønh phaåm.</a:t>
            </a:r>
          </a:p>
          <a:p>
            <a:pPr lvl="1" eaLnBrk="1" hangingPunct="1">
              <a:buClr>
                <a:srgbClr val="1B0793"/>
              </a:buClr>
              <a:buFont typeface="Wingdings" pitchFamily="2" charset="2"/>
              <a:buChar char="v"/>
            </a:pPr>
            <a:r>
              <a:rPr lang="en-US" sz="2400" b="1" smtClean="0">
                <a:solidFill>
                  <a:srgbClr val="1B0793"/>
                </a:solidFill>
                <a:latin typeface="VNI-Times" pitchFamily="2" charset="0"/>
              </a:rPr>
              <a:t>Caùc tieän nghi phuïc vuï saûn xuaát</a:t>
            </a:r>
          </a:p>
          <a:p>
            <a:pPr lvl="1" eaLnBrk="1" hangingPunct="1">
              <a:buClr>
                <a:srgbClr val="1B0793"/>
              </a:buClr>
              <a:buFont typeface="Wingdings" pitchFamily="2" charset="2"/>
              <a:buChar char="v"/>
            </a:pPr>
            <a:r>
              <a:rPr lang="en-US" sz="2400" b="1" smtClean="0">
                <a:solidFill>
                  <a:srgbClr val="1B0793"/>
                </a:solidFill>
                <a:latin typeface="VNI-Times" pitchFamily="2" charset="0"/>
              </a:rPr>
              <a:t>Maët baèng xaây döïng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z="3200" b="1" i="1" smtClean="0">
                <a:solidFill>
                  <a:srgbClr val="993300"/>
                </a:solidFill>
                <a:latin typeface="VNI-Times" pitchFamily="2" charset="0"/>
              </a:rPr>
              <a:t>Chi phí giaùn tieáp</a:t>
            </a:r>
            <a:r>
              <a:rPr lang="en-US" sz="3200" b="1" smtClean="0">
                <a:solidFill>
                  <a:srgbClr val="993300"/>
                </a:solidFill>
                <a:latin typeface="VNI-Times" pitchFamily="2" charset="0"/>
              </a:rPr>
              <a:t/>
            </a:r>
            <a:br>
              <a:rPr lang="en-US" sz="3200" b="1" smtClean="0">
                <a:solidFill>
                  <a:srgbClr val="993300"/>
                </a:solidFill>
                <a:latin typeface="VNI-Times" pitchFamily="2" charset="0"/>
              </a:rPr>
            </a:br>
            <a:endParaRPr lang="en-US" sz="3200" b="1" smtClean="0">
              <a:solidFill>
                <a:srgbClr val="993300"/>
              </a:solidFill>
              <a:latin typeface="VNI-Times" pitchFamily="2" charset="0"/>
            </a:endParaRPr>
          </a:p>
        </p:txBody>
      </p:sp>
      <p:sp>
        <p:nvSpPr>
          <p:cNvPr id="14339" name="Rectangle 3"/>
          <p:cNvSpPr>
            <a:spLocks noGrp="1" noChangeArrowheads="1"/>
          </p:cNvSpPr>
          <p:nvPr>
            <p:ph type="body" idx="1"/>
          </p:nvPr>
        </p:nvSpPr>
        <p:spPr>
          <a:xfrm>
            <a:off x="304800" y="1524000"/>
            <a:ext cx="8458200" cy="5181600"/>
          </a:xfrm>
        </p:spPr>
        <p:txBody>
          <a:bodyPr/>
          <a:lstStyle/>
          <a:p>
            <a:pPr algn="just" eaLnBrk="1" hangingPunct="1">
              <a:buClr>
                <a:srgbClr val="1B0793"/>
              </a:buClr>
              <a:buFont typeface="Wingdings" pitchFamily="2" charset="2"/>
              <a:buChar char="v"/>
            </a:pPr>
            <a:r>
              <a:rPr lang="en-US" sz="2400" b="1" smtClean="0">
                <a:solidFill>
                  <a:srgbClr val="1B0793"/>
                </a:solidFill>
                <a:latin typeface="VNI-Times" pitchFamily="2" charset="0"/>
              </a:rPr>
              <a:t>Chi phí thieát keá vaø caùc dòch vuï kyõ thuaät nhö mua saém, ñaáu thaàu, giaùm saùt, thöôøng chieám töø 20 ñeán 30% chi phí tröïc tieáp.</a:t>
            </a:r>
          </a:p>
          <a:p>
            <a:pPr algn="just" eaLnBrk="1" hangingPunct="1">
              <a:buClr>
                <a:srgbClr val="1B0793"/>
              </a:buClr>
              <a:buFont typeface="Wingdings" pitchFamily="2" charset="2"/>
              <a:buChar char="v"/>
            </a:pPr>
            <a:r>
              <a:rPr lang="en-US" sz="2400" b="1" smtClean="0">
                <a:solidFill>
                  <a:srgbClr val="1B0793"/>
                </a:solidFill>
                <a:latin typeface="VNI-Times" pitchFamily="2" charset="0"/>
              </a:rPr>
              <a:t>Chi phí cuûa nhaø thaàu thöôøng chieám töø 5 ñeán 10% chi phí tröïc tieáp.</a:t>
            </a:r>
          </a:p>
          <a:p>
            <a:pPr algn="just" eaLnBrk="1" hangingPunct="1">
              <a:buClr>
                <a:srgbClr val="1B0793"/>
              </a:buClr>
              <a:buFont typeface="Wingdings" pitchFamily="2" charset="2"/>
              <a:buChar char="v"/>
            </a:pPr>
            <a:r>
              <a:rPr lang="en-US" sz="2400" b="1" smtClean="0">
                <a:solidFill>
                  <a:srgbClr val="1B0793"/>
                </a:solidFill>
                <a:latin typeface="VNI-Times" pitchFamily="2" charset="0"/>
              </a:rPr>
              <a:t>Chi phí döï phoøng thöôøng duøng ñeå trang traûi cho nhöõng chi phí khoâng tieân ñoaùn ñöôïc (tranh chaáp lao ñoäng, ñieàu chænh thieát keá, thôøi tieát baát thöôøng…) thöôøng chieám töø 5 ñeán 10% chi phí tröïc tieáp.</a:t>
            </a:r>
          </a:p>
          <a:p>
            <a:pPr algn="just" eaLnBrk="1" hangingPunct="1">
              <a:buClr>
                <a:srgbClr val="1B0793"/>
              </a:buClr>
              <a:buFont typeface="Wingdings" pitchFamily="2" charset="2"/>
              <a:buChar char="v"/>
            </a:pPr>
            <a:r>
              <a:rPr lang="en-US" sz="2400" b="1" smtClean="0">
                <a:solidFill>
                  <a:srgbClr val="1B0793"/>
                </a:solidFill>
                <a:latin typeface="VNI-Times" pitchFamily="2" charset="0"/>
              </a:rPr>
              <a:t>Voán ñaàu tö caàn thieát cho vieäc xaây döïng nhaø maùy vaø laép ñaët caùc tieän nghi phuïc vuï saûn xuaát phuï thuoäc vaøo maët baèng môùi hoaøn toaøn hay ñöôïc xaây döïng treân maët baèng cuõ vaø taän duïng moät soá tieän nghi cuõ coù theå.</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b="1" smtClean="0">
                <a:solidFill>
                  <a:srgbClr val="800000"/>
                </a:solidFill>
                <a:latin typeface="VNI-Times" pitchFamily="2" charset="0"/>
              </a:rPr>
              <a:t>8.1. Giôùi thieäu</a:t>
            </a:r>
            <a:br>
              <a:rPr lang="en-US" b="1" smtClean="0">
                <a:solidFill>
                  <a:srgbClr val="800000"/>
                </a:solidFill>
                <a:latin typeface="VNI-Times" pitchFamily="2" charset="0"/>
              </a:rPr>
            </a:br>
            <a:endParaRPr lang="en-US" b="1" smtClean="0">
              <a:solidFill>
                <a:srgbClr val="800000"/>
              </a:solidFill>
              <a:latin typeface="VNI-Times" pitchFamily="2" charset="0"/>
            </a:endParaRPr>
          </a:p>
        </p:txBody>
      </p:sp>
      <p:sp>
        <p:nvSpPr>
          <p:cNvPr id="4099" name="Rectangle 3"/>
          <p:cNvSpPr>
            <a:spLocks noGrp="1" noChangeArrowheads="1"/>
          </p:cNvSpPr>
          <p:nvPr>
            <p:ph type="body" idx="1"/>
          </p:nvPr>
        </p:nvSpPr>
        <p:spPr>
          <a:xfrm>
            <a:off x="457200" y="1905000"/>
            <a:ext cx="8458200" cy="4114800"/>
          </a:xfrm>
        </p:spPr>
        <p:txBody>
          <a:bodyPr/>
          <a:lstStyle/>
          <a:p>
            <a:pPr algn="just" eaLnBrk="1" hangingPunct="1">
              <a:buClr>
                <a:srgbClr val="1B0793"/>
              </a:buClr>
              <a:buFont typeface="Wingdings" pitchFamily="2" charset="2"/>
              <a:buChar char="v"/>
            </a:pPr>
            <a:r>
              <a:rPr lang="en-US" sz="2600" b="1" smtClean="0">
                <a:solidFill>
                  <a:srgbClr val="1B0793"/>
                </a:solidFill>
                <a:latin typeface="VNI-Times" pitchFamily="2" charset="0"/>
              </a:rPr>
              <a:t>Öôùc tính chi phí laø moät lónh vöïc chuyeân moân vaø caàn coù tính chuyeân nghieäp. </a:t>
            </a:r>
          </a:p>
          <a:p>
            <a:pPr algn="just" eaLnBrk="1" hangingPunct="1">
              <a:buClr>
                <a:srgbClr val="1B0793"/>
              </a:buClr>
              <a:buFont typeface="Wingdings" pitchFamily="2" charset="2"/>
              <a:buChar char="v"/>
            </a:pPr>
            <a:r>
              <a:rPr lang="en-US" sz="2600" b="1" smtClean="0">
                <a:solidFill>
                  <a:srgbClr val="1B0793"/>
                </a:solidFill>
                <a:latin typeface="VNI-Times" pitchFamily="2" charset="0"/>
              </a:rPr>
              <a:t>Tuy nhieân ngöôøi kyõ sö thieát keá caàn phaûi coù khaû naêng öôùc tính nhanh chi phí ñeå quyeát ñònh caùc phöông aùn thieát keá vaø ñaùnh giaù döï aùn khaùc nhau. </a:t>
            </a:r>
          </a:p>
          <a:p>
            <a:pPr algn="just" eaLnBrk="1" hangingPunct="1">
              <a:buClr>
                <a:srgbClr val="1B0793"/>
              </a:buClr>
              <a:buFont typeface="Wingdings" pitchFamily="2" charset="2"/>
              <a:buChar char="v"/>
            </a:pPr>
            <a:r>
              <a:rPr lang="en-US" sz="2600" b="1" smtClean="0">
                <a:solidFill>
                  <a:srgbClr val="1B0793"/>
                </a:solidFill>
                <a:latin typeface="VNI-Times" pitchFamily="2" charset="0"/>
              </a:rPr>
              <a:t>Nhaø maùy ñöôïc xaây döïng nhaèm muïc ñích lôïi nhuaän do ñoù caàn phaûi öôùc tính voán ñaàu tö cuõng nhö chi phí saûn xuaát caàn thieát để coù theå ñaùnh giaù khaû naêng sinh lôïi cuûa döï aùn.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z="3800" b="1" smtClean="0">
                <a:solidFill>
                  <a:srgbClr val="993300"/>
                </a:solidFill>
                <a:latin typeface="VNI-Times" pitchFamily="2" charset="0"/>
              </a:rPr>
              <a:t>8.2.</a:t>
            </a:r>
            <a:r>
              <a:rPr lang="en-US" sz="3800" b="1" smtClean="0"/>
              <a:t> </a:t>
            </a:r>
            <a:r>
              <a:rPr lang="en-US" sz="3800" b="1" smtClean="0">
                <a:solidFill>
                  <a:srgbClr val="993300"/>
                </a:solidFill>
                <a:latin typeface="VNI-Times" pitchFamily="2" charset="0"/>
              </a:rPr>
              <a:t>Muïc ñích vaø tính chính xaùc cuûa vieäc öôùc tính voán ñaàu tö</a:t>
            </a:r>
            <a:br>
              <a:rPr lang="en-US" sz="3800" b="1" smtClean="0">
                <a:solidFill>
                  <a:srgbClr val="993300"/>
                </a:solidFill>
                <a:latin typeface="VNI-Times" pitchFamily="2" charset="0"/>
              </a:rPr>
            </a:br>
            <a:endParaRPr lang="en-US" sz="3800" b="1" smtClean="0">
              <a:solidFill>
                <a:srgbClr val="993300"/>
              </a:solidFill>
              <a:latin typeface="VNI-Times" pitchFamily="2" charset="0"/>
            </a:endParaRPr>
          </a:p>
        </p:txBody>
      </p:sp>
      <p:sp>
        <p:nvSpPr>
          <p:cNvPr id="5123" name="Rectangle 3"/>
          <p:cNvSpPr>
            <a:spLocks noGrp="1" noChangeArrowheads="1"/>
          </p:cNvSpPr>
          <p:nvPr>
            <p:ph type="body" idx="1"/>
          </p:nvPr>
        </p:nvSpPr>
        <p:spPr>
          <a:xfrm>
            <a:off x="381000" y="1905000"/>
            <a:ext cx="8153400" cy="4114800"/>
          </a:xfrm>
        </p:spPr>
        <p:txBody>
          <a:bodyPr/>
          <a:lstStyle/>
          <a:p>
            <a:pPr algn="just" eaLnBrk="1" hangingPunct="1">
              <a:buClr>
                <a:srgbClr val="1B0793"/>
              </a:buClr>
              <a:buFont typeface="Wingdings" pitchFamily="2" charset="2"/>
              <a:buNone/>
            </a:pPr>
            <a:r>
              <a:rPr lang="en-US" b="1" smtClean="0">
                <a:solidFill>
                  <a:srgbClr val="1B0793"/>
                </a:solidFill>
                <a:latin typeface="VNI-Times" pitchFamily="2" charset="0"/>
              </a:rPr>
              <a:t>	Tính chính xaùc cuûa vieäc öôùc tính phuï thuoäc:</a:t>
            </a:r>
          </a:p>
          <a:p>
            <a:pPr lvl="1" algn="just" eaLnBrk="1" hangingPunct="1">
              <a:buClr>
                <a:srgbClr val="1B0793"/>
              </a:buClr>
              <a:buFont typeface="Wingdings" pitchFamily="2" charset="2"/>
              <a:buChar char="v"/>
            </a:pPr>
            <a:r>
              <a:rPr lang="en-US" b="1" smtClean="0">
                <a:solidFill>
                  <a:srgbClr val="1B0793"/>
                </a:solidFill>
                <a:latin typeface="VNI-Times" pitchFamily="2" charset="0"/>
              </a:rPr>
              <a:t> löôïng thoâng tin coù ñöôïc veà thieát keá, </a:t>
            </a:r>
          </a:p>
          <a:p>
            <a:pPr lvl="1" algn="just" eaLnBrk="1" hangingPunct="1">
              <a:buClr>
                <a:srgbClr val="1B0793"/>
              </a:buClr>
              <a:buFont typeface="Wingdings" pitchFamily="2" charset="2"/>
              <a:buChar char="v"/>
            </a:pPr>
            <a:r>
              <a:rPr lang="en-US" b="1" smtClean="0">
                <a:solidFill>
                  <a:srgbClr val="1B0793"/>
                </a:solidFill>
                <a:latin typeface="VNI-Times" pitchFamily="2" charset="0"/>
              </a:rPr>
              <a:t> soá lieäu veà giaù caû vaø </a:t>
            </a:r>
          </a:p>
          <a:p>
            <a:pPr lvl="1" algn="just" eaLnBrk="1" hangingPunct="1">
              <a:buClr>
                <a:srgbClr val="1B0793"/>
              </a:buClr>
              <a:buFont typeface="Wingdings" pitchFamily="2" charset="2"/>
              <a:buChar char="v"/>
            </a:pPr>
            <a:r>
              <a:rPr lang="en-US" b="1" smtClean="0">
                <a:solidFill>
                  <a:srgbClr val="1B0793"/>
                </a:solidFill>
                <a:latin typeface="VNI-Times" pitchFamily="2" charset="0"/>
              </a:rPr>
              <a:t>thôøi gian thöïc hieän vieäc öôùc tính. </a:t>
            </a:r>
          </a:p>
          <a:p>
            <a:pPr lvl="1" algn="just" eaLnBrk="1" hangingPunct="1">
              <a:buClr>
                <a:srgbClr val="1B0793"/>
              </a:buClr>
              <a:buFont typeface="Wingdings" pitchFamily="2" charset="2"/>
              <a:buNone/>
            </a:pPr>
            <a:endParaRPr lang="en-US" b="1" smtClean="0">
              <a:solidFill>
                <a:srgbClr val="1B0793"/>
              </a:solidFill>
              <a:latin typeface="VNI-Times" pitchFamily="2" charset="0"/>
            </a:endParaRPr>
          </a:p>
          <a:p>
            <a:pPr lvl="1" algn="just" eaLnBrk="1" hangingPunct="1">
              <a:buClr>
                <a:srgbClr val="1B0793"/>
              </a:buClr>
              <a:buFont typeface="Wingdings" pitchFamily="2" charset="2"/>
              <a:buNone/>
            </a:pPr>
            <a:r>
              <a:rPr lang="en-US" b="1" smtClean="0">
                <a:solidFill>
                  <a:srgbClr val="1B0793"/>
                </a:solidFill>
                <a:latin typeface="VNI-Times" pitchFamily="2" charset="0"/>
              </a:rPr>
              <a:t>   </a:t>
            </a:r>
            <a:r>
              <a:rPr lang="en-US" b="1" i="1" smtClean="0">
                <a:solidFill>
                  <a:srgbClr val="1B0793"/>
                </a:solidFill>
                <a:latin typeface="VNI-Times" pitchFamily="2" charset="0"/>
              </a:rPr>
              <a:t>Trong caùc giai ñoaïn ñaàu cuûa döï aùn chæ caàn öôùc tính gaàn ñuùng, so saùnh vaø bieän luaän theo löôïng thoâng tin coù ñöôïc tieáp theo.</a:t>
            </a:r>
            <a:r>
              <a:rPr lang="en-US" smtClean="0">
                <a:solidFill>
                  <a:srgbClr val="1B0793"/>
                </a:solidFill>
                <a:latin typeface="VNI-Times" pitchFamily="2" charset="0"/>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524000" y="114300"/>
            <a:ext cx="7391400" cy="800100"/>
          </a:xfrm>
        </p:spPr>
        <p:txBody>
          <a:bodyPr/>
          <a:lstStyle/>
          <a:p>
            <a:pPr eaLnBrk="1" hangingPunct="1"/>
            <a:r>
              <a:rPr lang="en-US" sz="2800" b="1" smtClean="0">
                <a:solidFill>
                  <a:srgbClr val="993300"/>
                </a:solidFill>
                <a:latin typeface="VNI-Times" pitchFamily="2" charset="0"/>
              </a:rPr>
              <a:t>Öôùc tính voán ñaàu tö coù theå ñöôïc chia thaønh ba loaïi theo muïc ñích vaø ñoä chính xaùc:</a:t>
            </a:r>
            <a:endParaRPr lang="en-US" sz="2800" b="1" i="1" smtClean="0">
              <a:solidFill>
                <a:srgbClr val="993300"/>
              </a:solidFill>
              <a:latin typeface="VNI-Times" pitchFamily="2" charset="0"/>
            </a:endParaRPr>
          </a:p>
        </p:txBody>
      </p:sp>
      <p:sp>
        <p:nvSpPr>
          <p:cNvPr id="6147" name="Rectangle 3"/>
          <p:cNvSpPr>
            <a:spLocks noGrp="1" noChangeArrowheads="1"/>
          </p:cNvSpPr>
          <p:nvPr>
            <p:ph type="body" idx="1"/>
          </p:nvPr>
        </p:nvSpPr>
        <p:spPr>
          <a:xfrm>
            <a:off x="228600" y="914400"/>
            <a:ext cx="8610600" cy="4343400"/>
          </a:xfrm>
        </p:spPr>
        <p:txBody>
          <a:bodyPr/>
          <a:lstStyle/>
          <a:p>
            <a:pPr algn="just" eaLnBrk="1" hangingPunct="1"/>
            <a:r>
              <a:rPr lang="en-US" sz="2400" b="1" i="1" smtClean="0">
                <a:solidFill>
                  <a:srgbClr val="993300"/>
                </a:solidFill>
                <a:latin typeface="VNI-Times" pitchFamily="2" charset="0"/>
              </a:rPr>
              <a:t>Öôùc tính sô</a:t>
            </a:r>
            <a:r>
              <a:rPr lang="en-US" sz="2400" b="1" i="1" smtClean="0">
                <a:solidFill>
                  <a:srgbClr val="1B0793"/>
                </a:solidFill>
                <a:latin typeface="VNI-Times" pitchFamily="2" charset="0"/>
              </a:rPr>
              <a:t> </a:t>
            </a:r>
            <a:r>
              <a:rPr lang="en-US" sz="2400" b="1" i="1" smtClean="0">
                <a:solidFill>
                  <a:srgbClr val="993300"/>
                </a:solidFill>
                <a:latin typeface="VNI-Times" pitchFamily="2" charset="0"/>
              </a:rPr>
              <a:t>boä</a:t>
            </a:r>
            <a:r>
              <a:rPr lang="en-US" sz="2400" b="1" smtClean="0">
                <a:solidFill>
                  <a:srgbClr val="993300"/>
                </a:solidFill>
                <a:latin typeface="VNI-Times" pitchFamily="2" charset="0"/>
              </a:rPr>
              <a:t> </a:t>
            </a:r>
            <a:r>
              <a:rPr lang="en-US" sz="2400" b="1" smtClean="0">
                <a:solidFill>
                  <a:srgbClr val="1B0793"/>
                </a:solidFill>
                <a:latin typeface="VNI-Times" pitchFamily="2" charset="0"/>
              </a:rPr>
              <a:t>chính xaùc </a:t>
            </a:r>
            <a:r>
              <a:rPr lang="en-US" sz="2400" b="1" smtClean="0">
                <a:solidFill>
                  <a:srgbClr val="1B0793"/>
                </a:solidFill>
                <a:latin typeface="VNI-Times" pitchFamily="2" charset="0"/>
                <a:sym typeface="Symbol" pitchFamily="18" charset="2"/>
              </a:rPr>
              <a:t></a:t>
            </a:r>
            <a:r>
              <a:rPr lang="en-US" sz="2400" b="1" smtClean="0">
                <a:solidFill>
                  <a:srgbClr val="1B0793"/>
                </a:solidFill>
                <a:latin typeface="VNI-Times" pitchFamily="2" charset="0"/>
              </a:rPr>
              <a:t> 30%, ñeå xaùc ñònh tính khaû thi, choïn löïa sô boä caùc phöông aùn thieát keá khaùc nhau. Öôùc tính sô boä döïa treân soá lieäu coøn giôùi haïn.</a:t>
            </a:r>
            <a:endParaRPr lang="en-US" sz="2400" b="1" i="1" smtClean="0">
              <a:solidFill>
                <a:srgbClr val="1B0793"/>
              </a:solidFill>
              <a:latin typeface="VNI-Times" pitchFamily="2" charset="0"/>
            </a:endParaRPr>
          </a:p>
          <a:p>
            <a:pPr algn="just" eaLnBrk="1" hangingPunct="1"/>
            <a:r>
              <a:rPr lang="en-US" sz="2400" b="1" i="1" smtClean="0">
                <a:solidFill>
                  <a:srgbClr val="993300"/>
                </a:solidFill>
                <a:latin typeface="VNI-Times" pitchFamily="2" charset="0"/>
              </a:rPr>
              <a:t>Öôùc tính töông ñoái chính xaùc</a:t>
            </a:r>
            <a:r>
              <a:rPr lang="en-US" sz="2400" b="1" i="1" smtClean="0">
                <a:solidFill>
                  <a:srgbClr val="1B0793"/>
                </a:solidFill>
                <a:latin typeface="VNI-Times" pitchFamily="2" charset="0"/>
              </a:rPr>
              <a:t> </a:t>
            </a:r>
            <a:r>
              <a:rPr lang="en-US" sz="2400" b="1" smtClean="0">
                <a:solidFill>
                  <a:srgbClr val="1B0793"/>
                </a:solidFill>
                <a:latin typeface="VNI-Times" pitchFamily="2" charset="0"/>
              </a:rPr>
              <a:t>(noäp caáp quyeát ñònh veà ngaân saùch) chính xaùc </a:t>
            </a:r>
            <a:r>
              <a:rPr lang="en-US" sz="2400" b="1" smtClean="0">
                <a:solidFill>
                  <a:srgbClr val="1B0793"/>
                </a:solidFill>
                <a:latin typeface="VNI-Times" pitchFamily="2" charset="0"/>
                <a:sym typeface="Symbol" pitchFamily="18" charset="2"/>
              </a:rPr>
              <a:t></a:t>
            </a:r>
            <a:r>
              <a:rPr lang="en-US" sz="2400" b="1" smtClean="0">
                <a:solidFill>
                  <a:srgbClr val="1B0793"/>
                </a:solidFill>
                <a:latin typeface="VNI-Times" pitchFamily="2" charset="0"/>
              </a:rPr>
              <a:t> 10 - 15%. </a:t>
            </a:r>
          </a:p>
          <a:p>
            <a:pPr lvl="1" algn="just" eaLnBrk="1" hangingPunct="1">
              <a:buClr>
                <a:srgbClr val="1B0793"/>
              </a:buClr>
              <a:buFont typeface="Wingdings" pitchFamily="2" charset="2"/>
              <a:buChar char="v"/>
            </a:pPr>
            <a:r>
              <a:rPr lang="en-US" sz="2400" b="1" smtClean="0">
                <a:solidFill>
                  <a:srgbClr val="1B0793"/>
                </a:solidFill>
                <a:latin typeface="VNI-Times" pitchFamily="2" charset="0"/>
              </a:rPr>
              <a:t>coù neân xuùc tieán thieát keá chi tieát, öôùc tính chi phí chi tieát vaø chính xaùc hôn. </a:t>
            </a:r>
          </a:p>
          <a:p>
            <a:pPr lvl="1" algn="just" eaLnBrk="1" hangingPunct="1">
              <a:buClr>
                <a:srgbClr val="1B0793"/>
              </a:buClr>
              <a:buFont typeface="Wingdings" pitchFamily="2" charset="2"/>
              <a:buChar char="v"/>
            </a:pPr>
            <a:r>
              <a:rPr lang="en-US" sz="2400" b="1" smtClean="0">
                <a:solidFill>
                  <a:srgbClr val="1B0793"/>
                </a:solidFill>
                <a:latin typeface="VNI-Times" pitchFamily="2" charset="0"/>
              </a:rPr>
              <a:t>bao goàm nhöõng khoaûn phaùt sinh ñeå cho ra moät giaù ñaáu thaàu. Neáu thôøi gian cho pheùp thì coù theå naâng ñoä chính xaùc leân </a:t>
            </a:r>
            <a:r>
              <a:rPr lang="en-US" sz="2400" b="1" smtClean="0">
                <a:solidFill>
                  <a:srgbClr val="1B0793"/>
                </a:solidFill>
                <a:latin typeface="VNI-Times" pitchFamily="2" charset="0"/>
                <a:sym typeface="Symbol" pitchFamily="18" charset="2"/>
              </a:rPr>
              <a:t></a:t>
            </a:r>
            <a:r>
              <a:rPr lang="en-US" sz="2400" b="1" smtClean="0">
                <a:solidFill>
                  <a:srgbClr val="1B0793"/>
                </a:solidFill>
                <a:latin typeface="VNI-Times" pitchFamily="2" charset="0"/>
              </a:rPr>
              <a:t> 5%</a:t>
            </a:r>
          </a:p>
          <a:p>
            <a:pPr lvl="1" algn="just" eaLnBrk="1" hangingPunct="1">
              <a:buClr>
                <a:srgbClr val="1B0793"/>
              </a:buClr>
              <a:buFont typeface="Wingdings" pitchFamily="2" charset="2"/>
              <a:buChar char="v"/>
            </a:pPr>
            <a:r>
              <a:rPr lang="en-US" sz="2400" b="1" smtClean="0">
                <a:solidFill>
                  <a:srgbClr val="1B0793"/>
                </a:solidFill>
                <a:latin typeface="VNI-Times" pitchFamily="2" charset="0"/>
              </a:rPr>
              <a:t>caàn sô ñoà ñöôøng oáng vaø duïng cuï ño vaø kích thöôùc chuû yeáu cuûa caùc thieát bò chính.</a:t>
            </a:r>
            <a:endParaRPr lang="en-US" sz="2400" b="1" i="1" smtClean="0">
              <a:solidFill>
                <a:srgbClr val="1B0793"/>
              </a:solidFill>
              <a:latin typeface="VNI-Times" pitchFamily="2" charset="0"/>
            </a:endParaRPr>
          </a:p>
          <a:p>
            <a:pPr algn="just" eaLnBrk="1" hangingPunct="1"/>
            <a:r>
              <a:rPr lang="en-US" sz="2400" b="1" i="1" smtClean="0">
                <a:solidFill>
                  <a:srgbClr val="993300"/>
                </a:solidFill>
                <a:latin typeface="VNI-Times" pitchFamily="2" charset="0"/>
              </a:rPr>
              <a:t>Öôùc tính chi tieát</a:t>
            </a:r>
            <a:r>
              <a:rPr lang="en-US" sz="2400" b="1" i="1" smtClean="0">
                <a:solidFill>
                  <a:srgbClr val="1B0793"/>
                </a:solidFill>
                <a:latin typeface="VNI-Times" pitchFamily="2" charset="0"/>
              </a:rPr>
              <a:t> </a:t>
            </a:r>
            <a:r>
              <a:rPr lang="en-US" sz="2400" b="1" smtClean="0">
                <a:solidFill>
                  <a:srgbClr val="1B0793"/>
                </a:solidFill>
                <a:latin typeface="VNI-Times" pitchFamily="2" charset="0"/>
              </a:rPr>
              <a:t>(döï toaùn) chính xaùc </a:t>
            </a:r>
            <a:r>
              <a:rPr lang="en-US" sz="2400" b="1" smtClean="0">
                <a:solidFill>
                  <a:srgbClr val="1B0793"/>
                </a:solidFill>
                <a:latin typeface="VNI-Times" pitchFamily="2" charset="0"/>
                <a:sym typeface="Symbol" pitchFamily="18" charset="2"/>
              </a:rPr>
              <a:t></a:t>
            </a:r>
            <a:r>
              <a:rPr lang="en-US" sz="2400" b="1" smtClean="0">
                <a:solidFill>
                  <a:srgbClr val="1B0793"/>
                </a:solidFill>
                <a:latin typeface="VNI-Times" pitchFamily="2" charset="0"/>
              </a:rPr>
              <a:t> 5 - 10% söû duïng ñeå kieåm tra chi phí döï aùn cuõng nhö kyù hôïp ñoàng, döïa treân thieát keá hoaøn chænh, giaù chính xaùc cuûa thieát bò vaø chi phí xaây döïng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sz="3200" b="1" smtClean="0">
                <a:solidFill>
                  <a:srgbClr val="993300"/>
                </a:solidFill>
                <a:latin typeface="VNI-Times" pitchFamily="2" charset="0"/>
              </a:rPr>
              <a:t>8.3. Voán ñaàu tö</a:t>
            </a:r>
            <a:br>
              <a:rPr lang="en-US" sz="3200" b="1" smtClean="0">
                <a:solidFill>
                  <a:srgbClr val="993300"/>
                </a:solidFill>
                <a:latin typeface="VNI-Times" pitchFamily="2" charset="0"/>
              </a:rPr>
            </a:br>
            <a:r>
              <a:rPr lang="en-US" sz="3200" smtClean="0">
                <a:solidFill>
                  <a:srgbClr val="993300"/>
                </a:solidFill>
                <a:latin typeface="VNI-Times" pitchFamily="2" charset="0"/>
              </a:rPr>
              <a:t>	</a:t>
            </a:r>
            <a:r>
              <a:rPr lang="en-US" sz="3200" b="1" i="1" smtClean="0">
                <a:solidFill>
                  <a:srgbClr val="993300"/>
                </a:solidFill>
                <a:latin typeface="VNI-Times" pitchFamily="2" charset="0"/>
              </a:rPr>
              <a:t>8.3.1. Voán coá ñònh</a:t>
            </a:r>
            <a:r>
              <a:rPr lang="en-US" sz="3800" smtClean="0">
                <a:latin typeface="VNI-Times" pitchFamily="2" charset="0"/>
              </a:rPr>
              <a:t/>
            </a:r>
            <a:br>
              <a:rPr lang="en-US" sz="3800" smtClean="0">
                <a:latin typeface="VNI-Times" pitchFamily="2" charset="0"/>
              </a:rPr>
            </a:br>
            <a:endParaRPr lang="en-US" sz="3800" smtClean="0">
              <a:latin typeface="VNI-Times" pitchFamily="2" charset="0"/>
            </a:endParaRPr>
          </a:p>
        </p:txBody>
      </p:sp>
      <p:sp>
        <p:nvSpPr>
          <p:cNvPr id="7171" name="Rectangle 3"/>
          <p:cNvSpPr>
            <a:spLocks noGrp="1" noChangeArrowheads="1"/>
          </p:cNvSpPr>
          <p:nvPr>
            <p:ph type="body" idx="1"/>
          </p:nvPr>
        </p:nvSpPr>
        <p:spPr>
          <a:xfrm>
            <a:off x="0" y="1600200"/>
            <a:ext cx="8915400" cy="4419600"/>
          </a:xfrm>
        </p:spPr>
        <p:txBody>
          <a:bodyPr/>
          <a:lstStyle/>
          <a:p>
            <a:pPr algn="just" eaLnBrk="1" hangingPunct="1">
              <a:lnSpc>
                <a:spcPct val="90000"/>
              </a:lnSpc>
              <a:buFont typeface="Wingdings" pitchFamily="2" charset="2"/>
              <a:buNone/>
            </a:pPr>
            <a:r>
              <a:rPr lang="en-US" sz="2400" b="1" smtClean="0">
                <a:solidFill>
                  <a:srgbClr val="1B0793"/>
                </a:solidFill>
                <a:latin typeface="VNI-Times" pitchFamily="2" charset="0"/>
              </a:rPr>
              <a:t>    </a:t>
            </a:r>
            <a:r>
              <a:rPr lang="en-US" sz="2800" b="1" smtClean="0">
                <a:solidFill>
                  <a:srgbClr val="993300"/>
                </a:solidFill>
                <a:latin typeface="VNI-Times" pitchFamily="2" charset="0"/>
              </a:rPr>
              <a:t>Voán coá ñònh laø toång soá tieàn caàn coù cho nhaø maùy saün saøng khôûi ñoäng</a:t>
            </a:r>
            <a:r>
              <a:rPr lang="en-US" sz="2800" b="1" smtClean="0">
                <a:solidFill>
                  <a:srgbClr val="1B0793"/>
                </a:solidFill>
                <a:latin typeface="VNI-Times" pitchFamily="2" charset="0"/>
              </a:rPr>
              <a:t>, laø chi phí traû cho caùc nhaø thaàu. </a:t>
            </a:r>
          </a:p>
          <a:p>
            <a:pPr lvl="2" algn="just" eaLnBrk="1" hangingPunct="1">
              <a:lnSpc>
                <a:spcPct val="90000"/>
              </a:lnSpc>
              <a:buClr>
                <a:srgbClr val="1B0793"/>
              </a:buClr>
              <a:buFont typeface="Wingdings" pitchFamily="2" charset="2"/>
              <a:buChar char="v"/>
            </a:pPr>
            <a:r>
              <a:rPr lang="en-US" sz="2800" b="1" smtClean="0">
                <a:solidFill>
                  <a:srgbClr val="1B0793"/>
                </a:solidFill>
                <a:latin typeface="VNI-Times" pitchFamily="2" charset="0"/>
              </a:rPr>
              <a:t>Thieát keá vaø giaùm saùt kyõ thuaät, xaây döïng</a:t>
            </a:r>
          </a:p>
          <a:p>
            <a:pPr lvl="2" algn="just" eaLnBrk="1" hangingPunct="1">
              <a:lnSpc>
                <a:spcPct val="90000"/>
              </a:lnSpc>
              <a:buClr>
                <a:srgbClr val="1B0793"/>
              </a:buClr>
              <a:buFont typeface="Wingdings" pitchFamily="2" charset="2"/>
              <a:buChar char="v"/>
            </a:pPr>
            <a:r>
              <a:rPr lang="en-US" sz="2800" b="1" smtClean="0">
                <a:solidFill>
                  <a:srgbClr val="1B0793"/>
                </a:solidFill>
                <a:latin typeface="VNI-Times" pitchFamily="2" charset="0"/>
              </a:rPr>
              <a:t>Taát caû caùc haïng muïc thieát bò vaø laép ñaët…</a:t>
            </a:r>
          </a:p>
          <a:p>
            <a:pPr lvl="2" algn="just" eaLnBrk="1" hangingPunct="1">
              <a:lnSpc>
                <a:spcPct val="90000"/>
              </a:lnSpc>
              <a:buClr>
                <a:srgbClr val="1B0793"/>
              </a:buClr>
              <a:buFont typeface="Wingdings" pitchFamily="2" charset="2"/>
              <a:buChar char="v"/>
            </a:pPr>
            <a:r>
              <a:rPr lang="en-US" sz="2800" b="1" smtClean="0">
                <a:solidFill>
                  <a:srgbClr val="1B0793"/>
                </a:solidFill>
                <a:latin typeface="VNI-Times" pitchFamily="2" charset="0"/>
              </a:rPr>
              <a:t>Taát caû caùc chi phí veà ñöôøng oáng, duïng cuï ño vaø heä thoáng kieåm soaùt…</a:t>
            </a:r>
          </a:p>
          <a:p>
            <a:pPr lvl="2" algn="just" eaLnBrk="1" hangingPunct="1">
              <a:lnSpc>
                <a:spcPct val="90000"/>
              </a:lnSpc>
              <a:buClr>
                <a:srgbClr val="1B0793"/>
              </a:buClr>
              <a:buFont typeface="Wingdings" pitchFamily="2" charset="2"/>
              <a:buChar char="v"/>
            </a:pPr>
            <a:r>
              <a:rPr lang="en-US" sz="2800" b="1" smtClean="0">
                <a:solidFill>
                  <a:srgbClr val="1B0793"/>
                </a:solidFill>
                <a:latin typeface="VNI-Times" pitchFamily="2" charset="0"/>
              </a:rPr>
              <a:t>Xaây döïng nhaø xöôûng vaø caùc coâng trình phuï trôï…</a:t>
            </a:r>
          </a:p>
          <a:p>
            <a:pPr lvl="2" algn="just" eaLnBrk="1" hangingPunct="1">
              <a:lnSpc>
                <a:spcPct val="90000"/>
              </a:lnSpc>
              <a:buClr>
                <a:srgbClr val="1B0793"/>
              </a:buClr>
              <a:buFont typeface="Wingdings" pitchFamily="2" charset="2"/>
              <a:buChar char="v"/>
            </a:pPr>
            <a:r>
              <a:rPr lang="en-US" sz="2800" b="1" smtClean="0">
                <a:solidFill>
                  <a:srgbClr val="1B0793"/>
                </a:solidFill>
                <a:latin typeface="VNI-Times" pitchFamily="2" charset="0"/>
              </a:rPr>
              <a:t>Caùc tieän nghi phuïc vuï saûn xuaát</a:t>
            </a:r>
          </a:p>
          <a:p>
            <a:pPr lvl="2" algn="just" eaLnBrk="1" hangingPunct="1">
              <a:lnSpc>
                <a:spcPct val="90000"/>
              </a:lnSpc>
              <a:buClr>
                <a:srgbClr val="1B0793"/>
              </a:buClr>
              <a:buFont typeface="Wingdings" pitchFamily="2" charset="2"/>
              <a:buChar char="v"/>
            </a:pPr>
            <a:r>
              <a:rPr lang="en-US" sz="2800" b="1" smtClean="0">
                <a:solidFill>
                  <a:srgbClr val="1B0793"/>
                </a:solidFill>
                <a:latin typeface="VNI-Times" pitchFamily="2" charset="0"/>
              </a:rPr>
              <a:t>Chi phí toán moät laàn vaø khoâng hoài phuïc khi chaám döùt tuoåi thoï cuûa döï aùn.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524000" y="190500"/>
            <a:ext cx="7391400" cy="1527175"/>
          </a:xfrm>
        </p:spPr>
        <p:txBody>
          <a:bodyPr/>
          <a:lstStyle/>
          <a:p>
            <a:pPr eaLnBrk="1" hangingPunct="1"/>
            <a:r>
              <a:rPr lang="en-US" sz="3800" b="1" i="1" smtClean="0">
                <a:solidFill>
                  <a:srgbClr val="993300"/>
                </a:solidFill>
                <a:latin typeface="VNI-Times" pitchFamily="2" charset="0"/>
              </a:rPr>
              <a:t>8.3.2.Voán löu ñoäng</a:t>
            </a:r>
            <a:r>
              <a:rPr lang="en-US" sz="3800" b="1" smtClean="0">
                <a:solidFill>
                  <a:srgbClr val="993300"/>
                </a:solidFill>
                <a:latin typeface="VNI-Times" pitchFamily="2" charset="0"/>
              </a:rPr>
              <a:t/>
            </a:r>
            <a:br>
              <a:rPr lang="en-US" sz="3800" b="1" smtClean="0">
                <a:solidFill>
                  <a:srgbClr val="993300"/>
                </a:solidFill>
                <a:latin typeface="VNI-Times" pitchFamily="2" charset="0"/>
              </a:rPr>
            </a:br>
            <a:r>
              <a:rPr lang="en-US" sz="2400" b="1" smtClean="0">
                <a:solidFill>
                  <a:srgbClr val="1B0793"/>
                </a:solidFill>
                <a:latin typeface="VNI-Times" pitchFamily="2" charset="0"/>
              </a:rPr>
              <a:t>laø phaàn voán ñaàu tö boå sung ñeå ñöa nhaø maùy ñi vaøo hoaït ñoäng cho ñeán khi nhaø maùy thu ñöôïc lôïi nhuaän.</a:t>
            </a:r>
            <a:br>
              <a:rPr lang="en-US" sz="2400" b="1" smtClean="0">
                <a:solidFill>
                  <a:srgbClr val="1B0793"/>
                </a:solidFill>
                <a:latin typeface="VNI-Times" pitchFamily="2" charset="0"/>
              </a:rPr>
            </a:br>
            <a:endParaRPr lang="en-US" sz="2400" b="1" smtClean="0">
              <a:solidFill>
                <a:srgbClr val="1B0793"/>
              </a:solidFill>
              <a:latin typeface="VNI-Times" pitchFamily="2" charset="0"/>
            </a:endParaRPr>
          </a:p>
        </p:txBody>
      </p:sp>
      <p:sp>
        <p:nvSpPr>
          <p:cNvPr id="8195" name="Rectangle 3"/>
          <p:cNvSpPr>
            <a:spLocks noGrp="1" noChangeArrowheads="1"/>
          </p:cNvSpPr>
          <p:nvPr>
            <p:ph type="body" idx="1"/>
          </p:nvPr>
        </p:nvSpPr>
        <p:spPr>
          <a:xfrm>
            <a:off x="304800" y="1905000"/>
            <a:ext cx="8610600" cy="4114800"/>
          </a:xfrm>
        </p:spPr>
        <p:txBody>
          <a:bodyPr/>
          <a:lstStyle/>
          <a:p>
            <a:pPr eaLnBrk="1" hangingPunct="1">
              <a:buClr>
                <a:srgbClr val="1B0793"/>
              </a:buClr>
              <a:buFont typeface="Wingdings" pitchFamily="2" charset="2"/>
              <a:buChar char="v"/>
            </a:pPr>
            <a:r>
              <a:rPr lang="en-US" sz="2600" b="1" smtClean="0">
                <a:solidFill>
                  <a:srgbClr val="1B0793"/>
                </a:solidFill>
                <a:latin typeface="VNI-Times" pitchFamily="2" charset="0"/>
              </a:rPr>
              <a:t>Chi phí khôûi ñoäng nhaø maùy</a:t>
            </a:r>
          </a:p>
          <a:p>
            <a:pPr eaLnBrk="1" hangingPunct="1">
              <a:buClr>
                <a:srgbClr val="1B0793"/>
              </a:buClr>
              <a:buFont typeface="Wingdings" pitchFamily="2" charset="2"/>
              <a:buChar char="v"/>
            </a:pPr>
            <a:r>
              <a:rPr lang="en-US" sz="2600" b="1" smtClean="0">
                <a:solidFill>
                  <a:srgbClr val="1B0793"/>
                </a:solidFill>
                <a:latin typeface="VNI-Times" pitchFamily="2" charset="0"/>
              </a:rPr>
              <a:t>Chi phí cho chaát xuùc taùc ban ñaàu</a:t>
            </a:r>
          </a:p>
          <a:p>
            <a:pPr eaLnBrk="1" hangingPunct="1">
              <a:buClr>
                <a:srgbClr val="1B0793"/>
              </a:buClr>
              <a:buFont typeface="Wingdings" pitchFamily="2" charset="2"/>
              <a:buChar char="v"/>
            </a:pPr>
            <a:r>
              <a:rPr lang="en-US" sz="2600" b="1" smtClean="0">
                <a:solidFill>
                  <a:srgbClr val="1B0793"/>
                </a:solidFill>
                <a:latin typeface="VNI-Times" pitchFamily="2" charset="0"/>
              </a:rPr>
              <a:t>Nguyeân lieäu toàn kho vaø treân daây chuyeàn saûn xuaát</a:t>
            </a:r>
          </a:p>
          <a:p>
            <a:pPr eaLnBrk="1" hangingPunct="1">
              <a:buClr>
                <a:srgbClr val="1B0793"/>
              </a:buClr>
              <a:buFont typeface="Wingdings" pitchFamily="2" charset="2"/>
              <a:buChar char="v"/>
            </a:pPr>
            <a:r>
              <a:rPr lang="en-US" sz="2600" b="1" smtClean="0">
                <a:solidFill>
                  <a:srgbClr val="1B0793"/>
                </a:solidFill>
                <a:latin typeface="VNI-Times" pitchFamily="2" charset="0"/>
              </a:rPr>
              <a:t>Saûn phaåm toàn kho</a:t>
            </a:r>
          </a:p>
          <a:p>
            <a:pPr eaLnBrk="1" hangingPunct="1">
              <a:buClr>
                <a:srgbClr val="1B0793"/>
              </a:buClr>
              <a:buFont typeface="Wingdings" pitchFamily="2" charset="2"/>
              <a:buChar char="v"/>
            </a:pPr>
            <a:r>
              <a:rPr lang="en-US" sz="2600" b="1" smtClean="0">
                <a:solidFill>
                  <a:srgbClr val="1B0793"/>
                </a:solidFill>
                <a:latin typeface="VNI-Times" pitchFamily="2" charset="0"/>
              </a:rPr>
              <a:t>Toàn kho phuï tuøng baûo trì vaø söûa chöõa</a:t>
            </a:r>
          </a:p>
          <a:p>
            <a:pPr eaLnBrk="1" hangingPunct="1">
              <a:buClr>
                <a:srgbClr val="1B0793"/>
              </a:buClr>
              <a:buFont typeface="Wingdings" pitchFamily="2" charset="2"/>
              <a:buChar char="v"/>
            </a:pPr>
            <a:r>
              <a:rPr lang="en-US" sz="2600" b="1" smtClean="0">
                <a:solidFill>
                  <a:srgbClr val="1B0793"/>
                </a:solidFill>
                <a:latin typeface="VNI-Times" pitchFamily="2" charset="0"/>
              </a:rPr>
              <a:t>Döï tröõ tieàn maët toái thieåu vaø chi phí cho khaùch haøng</a:t>
            </a:r>
          </a:p>
          <a:p>
            <a:pPr algn="just" eaLnBrk="1" hangingPunct="1">
              <a:buFont typeface="Wingdings" pitchFamily="2" charset="2"/>
              <a:buNone/>
            </a:pPr>
            <a:r>
              <a:rPr lang="en-US" sz="2600" b="1" smtClean="0">
                <a:solidFill>
                  <a:srgbClr val="1B0793"/>
                </a:solidFill>
                <a:latin typeface="VNI-Times" pitchFamily="2" charset="0"/>
              </a:rPr>
              <a:t>	</a:t>
            </a:r>
            <a:r>
              <a:rPr lang="en-US" sz="2600" b="1" i="1" smtClean="0">
                <a:solidFill>
                  <a:srgbClr val="993300"/>
                </a:solidFill>
                <a:latin typeface="VNI-Times" pitchFamily="2" charset="0"/>
              </a:rPr>
              <a:t>Haàu heát voán löu ñoäng ñöôïc thu hoài khi chaám döùt döï aùn. Toång voán ñaàu tö cho döï aùn laø toång voán coá ñònh vaø löu ñoäng.</a:t>
            </a:r>
          </a:p>
          <a:p>
            <a:pPr eaLnBrk="1" hangingPunct="1">
              <a:buFont typeface="Wingdings" pitchFamily="2" charset="2"/>
              <a:buNone/>
            </a:pPr>
            <a:r>
              <a:rPr lang="en-US" sz="2600" b="1" smtClean="0">
                <a:solidFill>
                  <a:srgbClr val="1B0793"/>
                </a:solidFill>
                <a:latin typeface="VNI-Times" pitchFamily="2" charset="0"/>
              </a:rPr>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1"/>
          </p:nvPr>
        </p:nvSpPr>
        <p:spPr>
          <a:xfrm>
            <a:off x="533400" y="1600200"/>
            <a:ext cx="8382000" cy="3962400"/>
          </a:xfrm>
        </p:spPr>
        <p:txBody>
          <a:bodyPr/>
          <a:lstStyle/>
          <a:p>
            <a:pPr algn="just" eaLnBrk="1" hangingPunct="1">
              <a:lnSpc>
                <a:spcPct val="90000"/>
              </a:lnSpc>
              <a:buFont typeface="Wingdings" pitchFamily="2" charset="2"/>
              <a:buNone/>
            </a:pPr>
            <a:r>
              <a:rPr lang="en-US" sz="2800" b="1" smtClean="0">
                <a:solidFill>
                  <a:srgbClr val="1B0793"/>
                </a:solidFill>
                <a:latin typeface="VNI-Times" pitchFamily="2" charset="0"/>
              </a:rPr>
              <a:t> </a:t>
            </a:r>
            <a:r>
              <a:rPr lang="en-US" sz="2800" b="1" smtClean="0">
                <a:solidFill>
                  <a:srgbClr val="993300"/>
                </a:solidFill>
                <a:latin typeface="VNI-Times" pitchFamily="2" charset="0"/>
              </a:rPr>
              <a:t>Voán löu ñoäng coù theå chieám tyû leä:</a:t>
            </a:r>
          </a:p>
          <a:p>
            <a:pPr algn="just" eaLnBrk="1" hangingPunct="1">
              <a:lnSpc>
                <a:spcPct val="90000"/>
              </a:lnSpc>
              <a:buClr>
                <a:srgbClr val="1B0793"/>
              </a:buClr>
              <a:buFont typeface="Wingdings" pitchFamily="2" charset="2"/>
              <a:buChar char="v"/>
            </a:pPr>
            <a:r>
              <a:rPr lang="en-US" sz="2800" b="1" smtClean="0">
                <a:solidFill>
                  <a:srgbClr val="1B0793"/>
                </a:solidFill>
                <a:latin typeface="VNI-Times" pitchFamily="2" charset="0"/>
              </a:rPr>
              <a:t>thay ñoåi töø 5% voán coá ñònh cho nhöõng döï aùn ñôn giaûn, chæ coù moät saûn phaåm, qui trình saûn xuaát ñôn giaûn, coù ít hoaëc khoâng coù saûn phaåm toàn kho; </a:t>
            </a:r>
          </a:p>
          <a:p>
            <a:pPr algn="just" eaLnBrk="1" hangingPunct="1">
              <a:lnSpc>
                <a:spcPct val="90000"/>
              </a:lnSpc>
              <a:buClr>
                <a:srgbClr val="1B0793"/>
              </a:buClr>
              <a:buFont typeface="Wingdings" pitchFamily="2" charset="2"/>
              <a:buChar char="v"/>
            </a:pPr>
            <a:r>
              <a:rPr lang="en-US" sz="2800" b="1" smtClean="0">
                <a:solidFill>
                  <a:srgbClr val="1B0793"/>
                </a:solidFill>
                <a:latin typeface="VNI-Times" pitchFamily="2" charset="0"/>
              </a:rPr>
              <a:t>ñeán 30% cho nhöõng döï aùn saûn xuaát nhieàu loaïi saûn phaåm ñaùp öùng thò tröôøng phöùc taïp. </a:t>
            </a:r>
          </a:p>
          <a:p>
            <a:pPr algn="just" eaLnBrk="1" hangingPunct="1">
              <a:lnSpc>
                <a:spcPct val="90000"/>
              </a:lnSpc>
              <a:buClr>
                <a:srgbClr val="1B0793"/>
              </a:buClr>
              <a:buFont typeface="Wingdings" pitchFamily="2" charset="2"/>
              <a:buChar char="v"/>
            </a:pPr>
            <a:r>
              <a:rPr lang="en-US" sz="2800" b="1" smtClean="0">
                <a:solidFill>
                  <a:srgbClr val="1B0793"/>
                </a:solidFill>
                <a:latin typeface="VNI-Times" pitchFamily="2" charset="0"/>
              </a:rPr>
              <a:t>nhaø maùy loïc hoaù daàu tyû leä naøy chieám khoaûng 15%.</a:t>
            </a:r>
          </a:p>
          <a:p>
            <a:pPr algn="just" eaLnBrk="1" hangingPunct="1">
              <a:lnSpc>
                <a:spcPct val="90000"/>
              </a:lnSpc>
            </a:pPr>
            <a:endParaRPr lang="en-US" sz="200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371600" y="190500"/>
            <a:ext cx="7772400" cy="1527175"/>
          </a:xfrm>
        </p:spPr>
        <p:txBody>
          <a:bodyPr/>
          <a:lstStyle/>
          <a:p>
            <a:pPr eaLnBrk="1" hangingPunct="1"/>
            <a:r>
              <a:rPr lang="en-US" sz="3600" b="1" smtClean="0">
                <a:solidFill>
                  <a:srgbClr val="993300"/>
                </a:solidFill>
                <a:latin typeface="VNI-Times" pitchFamily="2" charset="0"/>
              </a:rPr>
              <a:t>8.4. Söï gia taêng cuûa chi phí (laïm phaùt)</a:t>
            </a:r>
            <a:br>
              <a:rPr lang="en-US" sz="3600" b="1" smtClean="0">
                <a:solidFill>
                  <a:srgbClr val="993300"/>
                </a:solidFill>
                <a:latin typeface="VNI-Times" pitchFamily="2" charset="0"/>
              </a:rPr>
            </a:br>
            <a:endParaRPr lang="en-US" sz="3600" b="1" smtClean="0">
              <a:solidFill>
                <a:srgbClr val="993300"/>
              </a:solidFill>
              <a:latin typeface="VNI-Times" pitchFamily="2" charset="0"/>
            </a:endParaRPr>
          </a:p>
        </p:txBody>
      </p:sp>
      <p:sp>
        <p:nvSpPr>
          <p:cNvPr id="10243" name="Rectangle 3"/>
          <p:cNvSpPr>
            <a:spLocks noGrp="1" noChangeArrowheads="1"/>
          </p:cNvSpPr>
          <p:nvPr>
            <p:ph type="body" idx="1"/>
          </p:nvPr>
        </p:nvSpPr>
        <p:spPr>
          <a:xfrm>
            <a:off x="457200" y="1524000"/>
            <a:ext cx="8382000" cy="4495800"/>
          </a:xfrm>
        </p:spPr>
        <p:txBody>
          <a:bodyPr/>
          <a:lstStyle/>
          <a:p>
            <a:pPr algn="just" eaLnBrk="1" hangingPunct="1"/>
            <a:r>
              <a:rPr lang="en-US" sz="2600" b="1" smtClean="0">
                <a:solidFill>
                  <a:srgbClr val="1B0793"/>
                </a:solidFill>
                <a:latin typeface="VNI-Times" pitchFamily="2" charset="0"/>
              </a:rPr>
              <a:t>Chi phí nguyeân vaät lieäu vaø lao ñoäng coù xu höôùng gia taêng theo thôøi gian. </a:t>
            </a:r>
          </a:p>
          <a:p>
            <a:pPr algn="just" eaLnBrk="1" hangingPunct="1"/>
            <a:r>
              <a:rPr lang="en-US" sz="2600" b="1" smtClean="0">
                <a:solidFill>
                  <a:srgbClr val="1B0793"/>
                </a:solidFill>
                <a:latin typeface="VNI-Times" pitchFamily="2" charset="0"/>
              </a:rPr>
              <a:t>Taát caû caùc phöông phaùp tính toaùn chi phí ñeàu döïa vaøo soá lieäu trong quaù khöù vaø tieân ñoaùn chí phí cho töông lai.</a:t>
            </a:r>
          </a:p>
          <a:p>
            <a:pPr algn="just" eaLnBrk="1" hangingPunct="1"/>
            <a:r>
              <a:rPr lang="en-US" sz="2600" b="1" smtClean="0">
                <a:solidFill>
                  <a:srgbClr val="1B0793"/>
                </a:solidFill>
                <a:latin typeface="VNI-Times" pitchFamily="2" charset="0"/>
              </a:rPr>
              <a:t>Phöông phaùp thöôøng ñöôïc söû duïng ñeå caäp nhaät hoaù soá lieäu chi phí trong quaù khöù laø söû duïng caùc chæ soá giaù caû thoâng duïng.</a:t>
            </a:r>
          </a:p>
          <a:p>
            <a:pPr algn="just" eaLnBrk="1" hangingPunct="1"/>
            <a:r>
              <a:rPr lang="en-US" sz="2600" b="1" smtClean="0">
                <a:solidFill>
                  <a:srgbClr val="1B0793"/>
                </a:solidFill>
                <a:latin typeface="VNI-Times" pitchFamily="2" charset="0"/>
              </a:rPr>
              <a:t>Caùc chæ soá naøy lieân heä giaù caû hieän taïi vôùi quaù khöù treân cô sôû caùc soá lieäu veà giaù caû lao ñoäng, nguyeân vaät lieäu, naêng löôïng töø caùc taïp chí thoáng keâ chính thöùc.</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524000" y="190500"/>
            <a:ext cx="7391400" cy="1527175"/>
          </a:xfrm>
        </p:spPr>
        <p:txBody>
          <a:bodyPr/>
          <a:lstStyle/>
          <a:p>
            <a:pPr eaLnBrk="1" hangingPunct="1"/>
            <a:r>
              <a:rPr lang="en-US" sz="3800" b="1" smtClean="0">
                <a:solidFill>
                  <a:srgbClr val="993300"/>
                </a:solidFill>
                <a:latin typeface="VNI-Times" pitchFamily="2" charset="0"/>
              </a:rPr>
              <a:t>8.5. Caùc phöông phaùp öôùc tính nhanh voán ñaàu tö</a:t>
            </a:r>
            <a:br>
              <a:rPr lang="en-US" sz="3800" b="1" smtClean="0">
                <a:solidFill>
                  <a:srgbClr val="993300"/>
                </a:solidFill>
                <a:latin typeface="VNI-Times" pitchFamily="2" charset="0"/>
              </a:rPr>
            </a:br>
            <a:endParaRPr lang="en-US" sz="3800" b="1" smtClean="0">
              <a:solidFill>
                <a:srgbClr val="993300"/>
              </a:solidFill>
              <a:latin typeface="VNI-Times" pitchFamily="2" charset="0"/>
            </a:endParaRPr>
          </a:p>
        </p:txBody>
      </p:sp>
      <p:sp>
        <p:nvSpPr>
          <p:cNvPr id="11267" name="Rectangle 3"/>
          <p:cNvSpPr>
            <a:spLocks noGrp="1" noChangeArrowheads="1"/>
          </p:cNvSpPr>
          <p:nvPr>
            <p:ph type="body" idx="1"/>
          </p:nvPr>
        </p:nvSpPr>
        <p:spPr>
          <a:xfrm>
            <a:off x="457200" y="2133600"/>
            <a:ext cx="8458200" cy="3886200"/>
          </a:xfrm>
        </p:spPr>
        <p:txBody>
          <a:bodyPr/>
          <a:lstStyle/>
          <a:p>
            <a:pPr lvl="2" algn="just" eaLnBrk="1" hangingPunct="1">
              <a:buClr>
                <a:srgbClr val="1B0793"/>
              </a:buClr>
              <a:buFont typeface="Wingdings" pitchFamily="2" charset="2"/>
              <a:buChar char="v"/>
            </a:pPr>
            <a:r>
              <a:rPr lang="en-US" sz="2800" b="1" i="1" smtClean="0">
                <a:solidFill>
                  <a:srgbClr val="1B0793"/>
                </a:solidFill>
                <a:latin typeface="VNI-Times" pitchFamily="2" charset="0"/>
              </a:rPr>
              <a:t> Chi phí trong quaù khöù</a:t>
            </a:r>
            <a:endParaRPr lang="en-US" sz="2800" b="1" smtClean="0">
              <a:solidFill>
                <a:srgbClr val="1B0793"/>
              </a:solidFill>
              <a:latin typeface="VNI-Times" pitchFamily="2" charset="0"/>
            </a:endParaRPr>
          </a:p>
          <a:p>
            <a:pPr lvl="1" algn="just" eaLnBrk="1" hangingPunct="1">
              <a:buClr>
                <a:srgbClr val="1B0793"/>
              </a:buClr>
              <a:buFont typeface="Wingdings" pitchFamily="2" charset="2"/>
              <a:buChar char="§"/>
            </a:pPr>
            <a:r>
              <a:rPr lang="en-US" sz="2600" b="1" smtClean="0">
                <a:solidFill>
                  <a:srgbClr val="1B0793"/>
                </a:solidFill>
                <a:latin typeface="VNI-Times" pitchFamily="2" charset="0"/>
              </a:rPr>
              <a:t>töø caùc soá lieäu veà voán ñaàu tö cuûa caùc döï aùn söû duïng cuøng moät qui trình coâng ngheä ñaõ ñöôïc thöïc hieän trong quaù khöù . </a:t>
            </a:r>
          </a:p>
          <a:p>
            <a:pPr lvl="1" algn="just" eaLnBrk="1" hangingPunct="1">
              <a:buClr>
                <a:srgbClr val="1B0793"/>
              </a:buClr>
              <a:buFont typeface="Wingdings" pitchFamily="2" charset="2"/>
              <a:buChar char="§"/>
            </a:pPr>
            <a:r>
              <a:rPr lang="en-US" sz="2600" b="1" smtClean="0">
                <a:solidFill>
                  <a:srgbClr val="1B0793"/>
                </a:solidFill>
                <a:latin typeface="VNI-Times" pitchFamily="2" charset="0"/>
              </a:rPr>
              <a:t>coù theå söû duïng tröôùc khí thöïc hieän böôùc xaùc ñònh qui trình coâng ngheä nhaèm coù theå öôùc tính nhanh voán ñaàu tö caàn thieát.</a:t>
            </a:r>
          </a:p>
        </p:txBody>
      </p:sp>
    </p:spTree>
  </p:cSld>
  <p:clrMapOvr>
    <a:masterClrMapping/>
  </p:clrMapOvr>
</p:sld>
</file>

<file path=ppt/theme/theme1.xml><?xml version="1.0" encoding="utf-8"?>
<a:theme xmlns:a="http://schemas.openxmlformats.org/drawingml/2006/main" name="Echo">
  <a:themeElements>
    <a:clrScheme name="Echo 7">
      <a:dk1>
        <a:srgbClr val="336666"/>
      </a:dk1>
      <a:lt1>
        <a:srgbClr val="FFFFFF"/>
      </a:lt1>
      <a:dk2>
        <a:srgbClr val="000000"/>
      </a:dk2>
      <a:lt2>
        <a:srgbClr val="666699"/>
      </a:lt2>
      <a:accent1>
        <a:srgbClr val="99CCCC"/>
      </a:accent1>
      <a:accent2>
        <a:srgbClr val="CCCCCC"/>
      </a:accent2>
      <a:accent3>
        <a:srgbClr val="FFFFFF"/>
      </a:accent3>
      <a:accent4>
        <a:srgbClr val="2A5656"/>
      </a:accent4>
      <a:accent5>
        <a:srgbClr val="CAE2E2"/>
      </a:accent5>
      <a:accent6>
        <a:srgbClr val="B9B9B9"/>
      </a:accent6>
      <a:hlink>
        <a:srgbClr val="006666"/>
      </a:hlink>
      <a:folHlink>
        <a:srgbClr val="B2B2B2"/>
      </a:folHlink>
    </a:clrScheme>
    <a:fontScheme name="Ech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cho 1">
        <a:dk1>
          <a:srgbClr val="25252F"/>
        </a:dk1>
        <a:lt1>
          <a:srgbClr val="9999FF"/>
        </a:lt1>
        <a:dk2>
          <a:srgbClr val="000000"/>
        </a:dk2>
        <a:lt2>
          <a:srgbClr val="FFFFFF"/>
        </a:lt2>
        <a:accent1>
          <a:srgbClr val="3366FF"/>
        </a:accent1>
        <a:accent2>
          <a:srgbClr val="003399"/>
        </a:accent2>
        <a:accent3>
          <a:srgbClr val="AAAAAA"/>
        </a:accent3>
        <a:accent4>
          <a:srgbClr val="8282DA"/>
        </a:accent4>
        <a:accent5>
          <a:srgbClr val="ADB8FF"/>
        </a:accent5>
        <a:accent6>
          <a:srgbClr val="002D8A"/>
        </a:accent6>
        <a:hlink>
          <a:srgbClr val="009999"/>
        </a:hlink>
        <a:folHlink>
          <a:srgbClr val="B2B2B2"/>
        </a:folHlink>
      </a:clrScheme>
      <a:clrMap bg1="dk2" tx1="lt1" bg2="dk1" tx2="lt2" accent1="accent1" accent2="accent2" accent3="accent3" accent4="accent4" accent5="accent5" accent6="accent6" hlink="hlink" folHlink="folHlink"/>
    </a:extraClrScheme>
    <a:extraClrScheme>
      <a:clrScheme name="Echo 2">
        <a:dk1>
          <a:srgbClr val="314183"/>
        </a:dk1>
        <a:lt1>
          <a:srgbClr val="FFFFFF"/>
        </a:lt1>
        <a:dk2>
          <a:srgbClr val="0B1E45"/>
        </a:dk2>
        <a:lt2>
          <a:srgbClr val="FFFFFF"/>
        </a:lt2>
        <a:accent1>
          <a:srgbClr val="6666FF"/>
        </a:accent1>
        <a:accent2>
          <a:srgbClr val="0066FF"/>
        </a:accent2>
        <a:accent3>
          <a:srgbClr val="AAABB0"/>
        </a:accent3>
        <a:accent4>
          <a:srgbClr val="DADADA"/>
        </a:accent4>
        <a:accent5>
          <a:srgbClr val="B8B8FF"/>
        </a:accent5>
        <a:accent6>
          <a:srgbClr val="005CE7"/>
        </a:accent6>
        <a:hlink>
          <a:srgbClr val="006699"/>
        </a:hlink>
        <a:folHlink>
          <a:srgbClr val="B2B2B2"/>
        </a:folHlink>
      </a:clrScheme>
      <a:clrMap bg1="dk2" tx1="lt1" bg2="dk1" tx2="lt2" accent1="accent1" accent2="accent2" accent3="accent3" accent4="accent4" accent5="accent5" accent6="accent6" hlink="hlink" folHlink="folHlink"/>
    </a:extraClrScheme>
    <a:extraClrScheme>
      <a:clrScheme name="Echo 3">
        <a:dk1>
          <a:srgbClr val="194349"/>
        </a:dk1>
        <a:lt1>
          <a:srgbClr val="FFFFCC"/>
        </a:lt1>
        <a:dk2>
          <a:srgbClr val="006666"/>
        </a:dk2>
        <a:lt2>
          <a:srgbClr val="FFFFFF"/>
        </a:lt2>
        <a:accent1>
          <a:srgbClr val="99CC00"/>
        </a:accent1>
        <a:accent2>
          <a:srgbClr val="00B6B2"/>
        </a:accent2>
        <a:accent3>
          <a:srgbClr val="AAB8B8"/>
        </a:accent3>
        <a:accent4>
          <a:srgbClr val="DADAAE"/>
        </a:accent4>
        <a:accent5>
          <a:srgbClr val="CAE2AA"/>
        </a:accent5>
        <a:accent6>
          <a:srgbClr val="00A5A1"/>
        </a:accent6>
        <a:hlink>
          <a:srgbClr val="669900"/>
        </a:hlink>
        <a:folHlink>
          <a:srgbClr val="666699"/>
        </a:folHlink>
      </a:clrScheme>
      <a:clrMap bg1="dk2" tx1="lt1" bg2="dk1" tx2="lt2" accent1="accent1" accent2="accent2" accent3="accent3" accent4="accent4" accent5="accent5" accent6="accent6" hlink="hlink" folHlink="folHlink"/>
    </a:extraClrScheme>
    <a:extraClrScheme>
      <a:clrScheme name="Echo 4">
        <a:dk1>
          <a:srgbClr val="194349"/>
        </a:dk1>
        <a:lt1>
          <a:srgbClr val="FFFFCC"/>
        </a:lt1>
        <a:dk2>
          <a:srgbClr val="0000FF"/>
        </a:dk2>
        <a:lt2>
          <a:srgbClr val="FFFFFF"/>
        </a:lt2>
        <a:accent1>
          <a:srgbClr val="0099FF"/>
        </a:accent1>
        <a:accent2>
          <a:srgbClr val="33CC33"/>
        </a:accent2>
        <a:accent3>
          <a:srgbClr val="AAAAFF"/>
        </a:accent3>
        <a:accent4>
          <a:srgbClr val="DADAAE"/>
        </a:accent4>
        <a:accent5>
          <a:srgbClr val="AACAFF"/>
        </a:accent5>
        <a:accent6>
          <a:srgbClr val="2DB9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cho 5">
        <a:dk1>
          <a:srgbClr val="194349"/>
        </a:dk1>
        <a:lt1>
          <a:srgbClr val="FFFFCC"/>
        </a:lt1>
        <a:dk2>
          <a:srgbClr val="72A497"/>
        </a:dk2>
        <a:lt2>
          <a:srgbClr val="000000"/>
        </a:lt2>
        <a:accent1>
          <a:srgbClr val="805D32"/>
        </a:accent1>
        <a:accent2>
          <a:srgbClr val="7D2F3C"/>
        </a:accent2>
        <a:accent3>
          <a:srgbClr val="BCCFC9"/>
        </a:accent3>
        <a:accent4>
          <a:srgbClr val="DADAAE"/>
        </a:accent4>
        <a:accent5>
          <a:srgbClr val="C0B6AD"/>
        </a:accent5>
        <a:accent6>
          <a:srgbClr val="712A35"/>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cho 6">
        <a:dk1>
          <a:srgbClr val="1C1C1C"/>
        </a:dk1>
        <a:lt1>
          <a:srgbClr val="FFFFFF"/>
        </a:lt1>
        <a:dk2>
          <a:srgbClr val="710F0F"/>
        </a:dk2>
        <a:lt2>
          <a:srgbClr val="FFFFFF"/>
        </a:lt2>
        <a:accent1>
          <a:srgbClr val="FF9900"/>
        </a:accent1>
        <a:accent2>
          <a:srgbClr val="FF3300"/>
        </a:accent2>
        <a:accent3>
          <a:srgbClr val="BBAAAA"/>
        </a:accent3>
        <a:accent4>
          <a:srgbClr val="DADADA"/>
        </a:accent4>
        <a:accent5>
          <a:srgbClr val="FFCAAA"/>
        </a:accent5>
        <a:accent6>
          <a:srgbClr val="E72D00"/>
        </a:accent6>
        <a:hlink>
          <a:srgbClr val="666699"/>
        </a:hlink>
        <a:folHlink>
          <a:srgbClr val="996633"/>
        </a:folHlink>
      </a:clrScheme>
      <a:clrMap bg1="dk2" tx1="lt1" bg2="dk1" tx2="lt2" accent1="accent1" accent2="accent2" accent3="accent3" accent4="accent4" accent5="accent5" accent6="accent6" hlink="hlink" folHlink="folHlink"/>
    </a:extraClrScheme>
    <a:extraClrScheme>
      <a:clrScheme name="Echo 7">
        <a:dk1>
          <a:srgbClr val="336666"/>
        </a:dk1>
        <a:lt1>
          <a:srgbClr val="FFFFFF"/>
        </a:lt1>
        <a:dk2>
          <a:srgbClr val="000000"/>
        </a:dk2>
        <a:lt2>
          <a:srgbClr val="666699"/>
        </a:lt2>
        <a:accent1>
          <a:srgbClr val="99CCCC"/>
        </a:accent1>
        <a:accent2>
          <a:srgbClr val="CCCCCC"/>
        </a:accent2>
        <a:accent3>
          <a:srgbClr val="FFFFFF"/>
        </a:accent3>
        <a:accent4>
          <a:srgbClr val="2A5656"/>
        </a:accent4>
        <a:accent5>
          <a:srgbClr val="CAE2E2"/>
        </a:accent5>
        <a:accent6>
          <a:srgbClr val="B9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Echo 8">
        <a:dk1>
          <a:srgbClr val="000000"/>
        </a:dk1>
        <a:lt1>
          <a:srgbClr val="FFFFFF"/>
        </a:lt1>
        <a:dk2>
          <a:srgbClr val="000000"/>
        </a:dk2>
        <a:lt2>
          <a:srgbClr val="666699"/>
        </a:lt2>
        <a:accent1>
          <a:srgbClr val="FF9900"/>
        </a:accent1>
        <a:accent2>
          <a:srgbClr val="FF0000"/>
        </a:accent2>
        <a:accent3>
          <a:srgbClr val="FFFFFF"/>
        </a:accent3>
        <a:accent4>
          <a:srgbClr val="000000"/>
        </a:accent4>
        <a:accent5>
          <a:srgbClr val="FFCAAA"/>
        </a:accent5>
        <a:accent6>
          <a:srgbClr val="E70000"/>
        </a:accent6>
        <a:hlink>
          <a:srgbClr val="336699"/>
        </a:hlink>
        <a:folHlink>
          <a:srgbClr val="808080"/>
        </a:folHlink>
      </a:clrScheme>
      <a:clrMap bg1="lt1" tx1="dk1" bg2="lt2" tx2="dk2" accent1="accent1" accent2="accent2" accent3="accent3" accent4="accent4" accent5="accent5" accent6="accent6" hlink="hlink" folHlink="folHlink"/>
    </a:extraClrScheme>
    <a:extraClrScheme>
      <a:clrScheme name="Echo 9">
        <a:dk1>
          <a:srgbClr val="000000"/>
        </a:dk1>
        <a:lt1>
          <a:srgbClr val="FFFFFF"/>
        </a:lt1>
        <a:dk2>
          <a:srgbClr val="000000"/>
        </a:dk2>
        <a:lt2>
          <a:srgbClr val="666699"/>
        </a:lt2>
        <a:accent1>
          <a:srgbClr val="CC3300"/>
        </a:accent1>
        <a:accent2>
          <a:srgbClr val="CC9900"/>
        </a:accent2>
        <a:accent3>
          <a:srgbClr val="FFFFFF"/>
        </a:accent3>
        <a:accent4>
          <a:srgbClr val="000000"/>
        </a:accent4>
        <a:accent5>
          <a:srgbClr val="E2ADAA"/>
        </a:accent5>
        <a:accent6>
          <a:srgbClr val="B98A00"/>
        </a:accent6>
        <a:hlink>
          <a:srgbClr val="CC6600"/>
        </a:hlink>
        <a:folHlink>
          <a:srgbClr val="808080"/>
        </a:folHlink>
      </a:clrScheme>
      <a:clrMap bg1="lt1" tx1="dk1" bg2="lt2" tx2="dk2" accent1="accent1" accent2="accent2" accent3="accent3" accent4="accent4" accent5="accent5" accent6="accent6" hlink="hlink" folHlink="folHlink"/>
    </a:extraClrScheme>
    <a:extraClrScheme>
      <a:clrScheme name="Echo 10">
        <a:dk1>
          <a:srgbClr val="000000"/>
        </a:dk1>
        <a:lt1>
          <a:srgbClr val="FFFFFF"/>
        </a:lt1>
        <a:dk2>
          <a:srgbClr val="000000"/>
        </a:dk2>
        <a:lt2>
          <a:srgbClr val="666699"/>
        </a:lt2>
        <a:accent1>
          <a:srgbClr val="666699"/>
        </a:accent1>
        <a:accent2>
          <a:srgbClr val="9999FF"/>
        </a:accent2>
        <a:accent3>
          <a:srgbClr val="FFFFFF"/>
        </a:accent3>
        <a:accent4>
          <a:srgbClr val="000000"/>
        </a:accent4>
        <a:accent5>
          <a:srgbClr val="B8B8CA"/>
        </a:accent5>
        <a:accent6>
          <a:srgbClr val="8A8AE7"/>
        </a:accent6>
        <a:hlink>
          <a:srgbClr val="3366FF"/>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Echo</Template>
  <TotalTime>65</TotalTime>
  <Words>1153</Words>
  <Application>Microsoft Office PowerPoint</Application>
  <PresentationFormat>On-screen Show (4:3)</PresentationFormat>
  <Paragraphs>71</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Wingdings</vt:lpstr>
      <vt:lpstr>Times New Roman</vt:lpstr>
      <vt:lpstr>VNI-Auchon</vt:lpstr>
      <vt:lpstr>VNI-Times</vt:lpstr>
      <vt:lpstr>Symbol</vt:lpstr>
      <vt:lpstr>Echo</vt:lpstr>
      <vt:lpstr>Chöông 8: TÍNH KINH TEÁ CUÛA DÖÏ AÙN</vt:lpstr>
      <vt:lpstr>8.1. Giôùi thieäu </vt:lpstr>
      <vt:lpstr>8.2. Muïc ñích vaø tính chính xaùc cuûa vieäc öôùc tính voán ñaàu tö </vt:lpstr>
      <vt:lpstr>Öôùc tính voán ñaàu tö coù theå ñöôïc chia thaønh ba loaïi theo muïc ñích vaø ñoä chính xaùc:</vt:lpstr>
      <vt:lpstr>8.3. Voán ñaàu tö  8.3.1. Voán coá ñònh </vt:lpstr>
      <vt:lpstr>8.3.2.Voán löu ñoäng laø phaàn voán ñaàu tö boå sung ñeå ñöa nhaø maùy ñi vaøo hoaït ñoäng cho ñeán khi nhaø maùy thu ñöôïc lôïi nhuaän. </vt:lpstr>
      <vt:lpstr>PowerPoint Presentation</vt:lpstr>
      <vt:lpstr>8.4. Söï gia taêng cuûa chi phí (laïm phaùt) </vt:lpstr>
      <vt:lpstr>8.5. Caùc phöông phaùp öôùc tính nhanh voán ñaàu tö </vt:lpstr>
      <vt:lpstr>PowerPoint Presentation</vt:lpstr>
      <vt:lpstr>8.6. Öôùc tính chi tieát </vt:lpstr>
      <vt:lpstr>Chi phí giaùn tieáp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8:  Tính kinh tế của dự án</dc:title>
  <dc:creator>T43</dc:creator>
  <cp:lastModifiedBy>ThanhTruoc</cp:lastModifiedBy>
  <cp:revision>7</cp:revision>
  <dcterms:created xsi:type="dcterms:W3CDTF">2006-12-06T05:25:31Z</dcterms:created>
  <dcterms:modified xsi:type="dcterms:W3CDTF">2013-05-23T04:57:28Z</dcterms:modified>
</cp:coreProperties>
</file>