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CC9900"/>
    <a:srgbClr val="CC3300"/>
    <a:srgbClr val="80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38" autoAdjust="0"/>
  </p:normalViewPr>
  <p:slideViewPr>
    <p:cSldViewPr>
      <p:cViewPr>
        <p:scale>
          <a:sx n="60" d="100"/>
          <a:sy n="60" d="100"/>
        </p:scale>
        <p:origin x="-6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DAEC024-079F-4A00-BF7E-471D648918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277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54355D72-204F-4972-8B80-9D7CE14E321E}" type="slidenum">
              <a:rPr lang="en-US" smtClean="0">
                <a:latin typeface="Arial" charset="0"/>
              </a:rPr>
              <a:pPr/>
              <a:t>2</a:t>
            </a:fld>
            <a:endParaRPr lang="en-US" smtClean="0">
              <a:latin typeface="Arial" charset="0"/>
            </a:endParaRPr>
          </a:p>
        </p:txBody>
      </p:sp>
      <p:sp>
        <p:nvSpPr>
          <p:cNvPr id="2048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smtClean="0"/>
              <a:t>Lập sơ đồ là một trong những công cụ có hữu hiệu </a:t>
            </a:r>
            <a:r>
              <a:rPr lang="en-GB" b="1" i="1" smtClean="0"/>
              <a:t>nhất</a:t>
            </a:r>
            <a:r>
              <a:rPr lang="en-GB" smtClean="0"/>
              <a:t>  đối với việc xác định và đánh giá dữ liệu cũng nh­ đối với việc thực hiện Sản xuất sạch hơn nói chung. Hôm nay aác bạn đã thấy một số bản sơ đồn nh­ thế này rồi.</a:t>
            </a:r>
            <a:endParaRPr lang="en-US" smtClean="0"/>
          </a:p>
          <a:p>
            <a:pPr eaLnBrk="1" hangingPunct="1"/>
            <a:r>
              <a:rPr lang="en-GB" smtClean="0"/>
              <a:t>Ngoài việc lập sơ đồ dòng nguyên vật liệu, bạn có thể lập sơ đồ các hoạt động (VD: các hoạt động công nhân thiêu huỷ rác ở Công ty PLS)</a:t>
            </a:r>
            <a:endParaRPr lang="en-US" smtClean="0"/>
          </a:p>
          <a:p>
            <a:pPr eaLnBrk="1" hangingPunct="1"/>
            <a:r>
              <a:rPr lang="en-GB" smtClean="0"/>
              <a:t>Cần nhớ vẽ cả các nguyên vật liệu, quy trình và các hoạt động bổ trợ (VD: quản lý chất thải, bảo d­ỡng thiết bị…) cũng nh­ các nguyên vật liệu, quy trình và các hoạt động chính (VD: sản xuất).</a:t>
            </a:r>
            <a:endParaRPr lang="en-US" smtClean="0"/>
          </a:p>
          <a:p>
            <a:pPr eaLnBrk="1" hangingPunct="1"/>
            <a:r>
              <a:rPr lang="en-GB" smtClean="0"/>
              <a:t>Kêu gọi đồng nghiệp - đặc biệt những người trong phân xưởng sản xuất- giúp bạn thực hiện các bản sơ đồ này!</a:t>
            </a:r>
            <a:endParaRPr lang="en-US" smtClean="0"/>
          </a:p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4E13ED7B-7827-4AF5-AFCE-8F5983B95A86}" type="slidenum">
              <a:rPr lang="en-US" smtClean="0">
                <a:latin typeface="Arial" charset="0"/>
              </a:rPr>
              <a:pPr/>
              <a:t>12</a:t>
            </a:fld>
            <a:endParaRPr lang="en-US" smtClean="0">
              <a:latin typeface="Arial" charset="0"/>
            </a:endParaRPr>
          </a:p>
        </p:txBody>
      </p:sp>
      <p:sp>
        <p:nvSpPr>
          <p:cNvPr id="2969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 w="12700" cap="flat">
            <a:solidFill>
              <a:schemeClr val="tx1"/>
            </a:solidFill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32" tIns="46167" rIns="92332" bIns="46167"/>
          <a:lstStyle/>
          <a:p>
            <a:r>
              <a:rPr lang="en-GB" smtClean="0"/>
              <a:t>Hãy xem xét trở lại dự án Sản xuất Sạch hơn ở Công ty PLS.</a:t>
            </a:r>
            <a:endParaRPr lang="en-US" smtClean="0"/>
          </a:p>
          <a:p>
            <a:r>
              <a:rPr lang="en-GB" smtClean="0"/>
              <a:t>Trang hình chiếu này trình bày chi phí/tiết kiệm l­ợng gia. Đối với chi phí đầu t­ ban đầu là US$105.000, thì khoản tiết kiệm chi phí đạt đ­ợc là US$38.463/năm.</a:t>
            </a: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9AA897FF-1963-417A-B915-8BC4AE4CA359}" type="slidenum">
              <a:rPr lang="en-US" smtClean="0">
                <a:latin typeface="Arial" charset="0"/>
              </a:rPr>
              <a:pPr/>
              <a:t>13</a:t>
            </a:fld>
            <a:endParaRPr lang="en-US" smtClean="0">
              <a:latin typeface="Arial" charset="0"/>
            </a:endParaRPr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mtClean="0"/>
              <a:t>Đây là vấn đề mà công ty phải giải quyết trong khi tiến hành phân tích.  </a:t>
            </a:r>
            <a:endParaRPr lang="en-US" smtClean="0"/>
          </a:p>
          <a:p>
            <a:r>
              <a:rPr lang="en-GB" smtClean="0"/>
              <a:t>Mời học viên nêu câu trả lời, sau đó nói “chúng ta sẽ cùng xem xét” và chuyển sang trang sau!</a:t>
            </a: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A97D694B-FB54-4182-AE8E-BEC845FD36A4}" type="slidenum">
              <a:rPr lang="en-US" smtClean="0">
                <a:latin typeface="Arial" charset="0"/>
              </a:rPr>
              <a:pPr/>
              <a:t>14</a:t>
            </a:fld>
            <a:endParaRPr lang="en-US" smtClean="0">
              <a:latin typeface="Arial" charset="0"/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824" tIns="46913" rIns="93824" bIns="46913"/>
          <a:lstStyle/>
          <a:p>
            <a:r>
              <a:rPr lang="en-GB" smtClean="0"/>
              <a:t>Đây là sơ đồ minh hoạ các dòng tiền. Mặc dù các khoản tiết kiệm hằng năm có đ­ợc ở các thời điểm khác nhau, nh­ng chúng ta có thể quy giá trị của chúng thành giá trị đ­ợc tính ở thời điểm bắt đầu của dự án.</a:t>
            </a:r>
            <a:endParaRPr lang="en-US" smtClean="0"/>
          </a:p>
          <a:p>
            <a:r>
              <a:rPr lang="en-US" smtClean="0"/>
              <a:t> </a:t>
            </a:r>
          </a:p>
          <a:p>
            <a:r>
              <a:rPr lang="en-US" smtClean="0"/>
              <a:t> </a:t>
            </a:r>
          </a:p>
          <a:p>
            <a:pPr eaLnBrk="1" hangingPunct="1"/>
            <a:endParaRPr lang="en-GB" smtClean="0"/>
          </a:p>
        </p:txBody>
      </p:sp>
      <p:sp>
        <p:nvSpPr>
          <p:cNvPr id="31748" name="Rectangle 3"/>
          <p:cNvSpPr>
            <a:spLocks noRo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DC212697-BD1E-4B07-AD23-CAD3EB089E86}" type="slidenum">
              <a:rPr lang="en-US" smtClean="0">
                <a:latin typeface="Arial" charset="0"/>
              </a:rPr>
              <a:pPr/>
              <a:t>15</a:t>
            </a:fld>
            <a:endParaRPr lang="en-US" smtClean="0">
              <a:latin typeface="Arial" charset="0"/>
            </a:endParaRPr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824" tIns="46913" rIns="93824" bIns="46913"/>
          <a:lstStyle/>
          <a:p>
            <a:r>
              <a:rPr lang="en-GB" smtClean="0"/>
              <a:t>Làm thế nào để quy đổi những giá trị này? Đồng tiền thay đổi giá trị của nó theo thời gian nh­ thế nào? Câu trả lời là chúng ta cần sử dụng “tỷ suất chiết khấu” (theo tỷ lệ phần trăm), tỷ suất này gộp hai khái niệm sau: </a:t>
            </a:r>
            <a:endParaRPr lang="en-US" smtClean="0"/>
          </a:p>
          <a:p>
            <a:r>
              <a:rPr lang="en-GB" smtClean="0"/>
              <a:t> Thu nhập kỳ vọng từ đầu t­: nếu nh­ công ty đầu t­ tiền ở đâu đó, công ty sẽ mong đợi lấy lại đ­ợc khoản lời tức từ đầu t­. Tại sao một công ty lại đầu t­ vào một dự án trong công ty và chỉ thu đ­ợc 1% lãi trong khi nó có thể đầu t­ vào một ngân hàng nào đó để lấy 5% lãi? (ví dụ)</a:t>
            </a:r>
            <a:endParaRPr lang="en-US" smtClean="0"/>
          </a:p>
          <a:p>
            <a:r>
              <a:rPr lang="en-GB" smtClean="0"/>
              <a:t>  Lạm phát: công ty hy vọng rằng khoản đầu t­ của mình sẽ bù đ­ợc lạm phát</a:t>
            </a:r>
            <a:endParaRPr lang="en-US" smtClean="0"/>
          </a:p>
          <a:p>
            <a:r>
              <a:rPr lang="en-US" smtClean="0"/>
              <a:t> </a:t>
            </a:r>
          </a:p>
          <a:p>
            <a:r>
              <a:rPr lang="en-US" smtClean="0"/>
              <a:t> </a:t>
            </a:r>
          </a:p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BF9CA22D-C188-45ED-83E0-4E8ADD81283A}" type="slidenum">
              <a:rPr lang="en-US" smtClean="0">
                <a:latin typeface="Arial" charset="0"/>
              </a:rPr>
              <a:pPr/>
              <a:t>16</a:t>
            </a:fld>
            <a:endParaRPr lang="en-US" smtClean="0">
              <a:latin typeface="Arial" charset="0"/>
            </a:endParaRPr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mtClean="0"/>
              <a:t>L­u ý: 20% là dựa trên cơ sở tính lãi kép, tức là, ta giả định lãi suất trả vào cuối mỗi năm và đ­ợc tái đầu t­ vào đầu năm sau, do đó lãi suất hằng năm tăng từ năm nay sang năm sau.</a:t>
            </a:r>
            <a:endParaRPr lang="en-US" smtClean="0"/>
          </a:p>
          <a:p>
            <a:r>
              <a:rPr lang="en-GB" smtClean="0"/>
              <a:t>Chúng ta tính toán theo tỷ lệ lãi suất này để trình diễn khái niệm giá trị đồng tiền theo thời gian.</a:t>
            </a:r>
            <a:endParaRPr lang="en-US" smtClean="0"/>
          </a:p>
          <a:p>
            <a:r>
              <a:rPr lang="en-GB" smtClean="0"/>
              <a:t>Đối với các dự án mà các công ty thực hiện thì cũng hệt nh­ vậy – doanh thu dự án trong Năm 1 có thể dùng để tái đầu t­ vào đầu Năm 2.</a:t>
            </a:r>
            <a:endParaRPr lang="en-US" smtClean="0"/>
          </a:p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B7206483-4280-4150-91A9-82D842B82395}" type="slidenum">
              <a:rPr lang="en-US" smtClean="0">
                <a:latin typeface="Arial" charset="0"/>
              </a:rPr>
              <a:pPr/>
              <a:t>17</a:t>
            </a:fld>
            <a:endParaRPr lang="en-US" smtClean="0">
              <a:latin typeface="Arial" charset="0"/>
            </a:endParaRPr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mtClean="0"/>
              <a:t>Một số ví dụ về những cặp kết hợp giữa các tỷ lệ hoàn vốn và khung thời gian khác nhau.  </a:t>
            </a:r>
            <a:endParaRPr lang="en-US" smtClean="0"/>
          </a:p>
          <a:p>
            <a:r>
              <a:rPr lang="en-GB" smtClean="0"/>
              <a:t>Một tờ phát với bảng chi tiết sẽ đ­ợc phát khi làm bài tập thực hành nhóm tiếp theo. Cũng có thể sử dụng Bảng tính trên máy tính để tính giá trị hiện tại của dòng tiền.</a:t>
            </a:r>
            <a:endParaRPr lang="en-US" smtClean="0"/>
          </a:p>
          <a:p>
            <a:r>
              <a:rPr lang="en-GB" smtClean="0"/>
              <a:t>Hãy chỉ ra là bảng này cho thấy đồng tiền trong t­ơng lai kém hấp dẫn đi nhiều so với giá trị hiện thời của nó, nếu mà:</a:t>
            </a:r>
            <a:endParaRPr lang="en-US" smtClean="0"/>
          </a:p>
          <a:p>
            <a:r>
              <a:rPr lang="en-GB" smtClean="0"/>
              <a:t> Tỷ lệ hoàn vốn đầu t­ cao hơn</a:t>
            </a:r>
            <a:endParaRPr lang="en-US" smtClean="0"/>
          </a:p>
          <a:p>
            <a:r>
              <a:rPr lang="en-GB" smtClean="0"/>
              <a:t> Thời điểm nhận tiền xa hơn</a:t>
            </a:r>
            <a:endParaRPr lang="en-US" smtClean="0"/>
          </a:p>
          <a:p>
            <a:r>
              <a:rPr lang="en-US" smtClean="0"/>
              <a:t> </a:t>
            </a:r>
          </a:p>
          <a:p>
            <a:r>
              <a:rPr lang="en-US" smtClean="0"/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827BBF81-75F2-4D13-A6EF-9F55C7316D84}" type="slidenum">
              <a:rPr lang="en-US" smtClean="0">
                <a:latin typeface="Arial" charset="0"/>
              </a:rPr>
              <a:pPr/>
              <a:t>3</a:t>
            </a:fld>
            <a:endParaRPr lang="en-US" smtClean="0">
              <a:latin typeface="Arial" charset="0"/>
            </a:endParaRPr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02" tIns="0" rIns="19402" bIns="0" anchor="b"/>
          <a:lstStyle/>
          <a:p>
            <a:pPr algn="r" defTabSz="931863"/>
            <a:endParaRPr lang="en-GB" sz="1000" i="1">
              <a:latin typeface="Times New Roman" pitchFamily="18" charset="0"/>
            </a:endParaRP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0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1" name="Rectangle 6"/>
          <p:cNvSpPr>
            <a:spLocks noRo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 w="12700" cap="flat">
            <a:solidFill>
              <a:schemeClr val="tx1"/>
            </a:solidFill>
          </a:ln>
        </p:spPr>
      </p:sp>
      <p:sp>
        <p:nvSpPr>
          <p:cNvPr id="21512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60" tIns="45272" rIns="92160" bIns="45272"/>
          <a:lstStyle/>
          <a:p>
            <a:pPr eaLnBrk="1" hangingPunct="1"/>
            <a:r>
              <a:rPr lang="en-GB" smtClean="0"/>
              <a:t>Hỏi các học viên xem “dự án môi trư­ờng” tại công ty của họ thư­ờng đ­ược coi là thất bại hay thắng lợi về mặt tài chính.</a:t>
            </a:r>
            <a:r>
              <a:rPr lang="en-GB" b="1" smtClean="0"/>
              <a:t> </a:t>
            </a:r>
            <a:endParaRPr lang="en-US" smtClean="0"/>
          </a:p>
          <a:p>
            <a:pPr eaLnBrk="1" hangingPunct="1"/>
            <a:r>
              <a:rPr lang="en-GB" smtClean="0"/>
              <a:t>Các dự án “môi trư­ờng” đ­ược coi là thất bại tài chính, một phần là vì từ lâu việc quản lý quy định môi tr­ờng dựa vào các phư­ơng án xử lý và kiểm soát ô nhiễm có chi phí cao.</a:t>
            </a:r>
            <a:endParaRPr lang="en-US" smtClean="0"/>
          </a:p>
          <a:p>
            <a:pPr eaLnBrk="1" hangingPunct="1"/>
            <a:endParaRPr lang="en-GB" b="1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8AE4B235-F557-4E72-ADDF-173A0386A06C}" type="slidenum">
              <a:rPr lang="en-US" smtClean="0">
                <a:latin typeface="Arial" charset="0"/>
              </a:rPr>
              <a:pPr/>
              <a:t>4</a:t>
            </a:fld>
            <a:endParaRPr lang="en-US" smtClean="0">
              <a:latin typeface="Arial" charset="0"/>
            </a:endParaRPr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02" tIns="0" rIns="19402" bIns="0" anchor="b"/>
          <a:lstStyle/>
          <a:p>
            <a:pPr algn="r" defTabSz="931863"/>
            <a:endParaRPr lang="en-GB" sz="1000" i="1">
              <a:latin typeface="Times New Roman" pitchFamily="18" charset="0"/>
            </a:endParaRPr>
          </a:p>
        </p:txBody>
      </p:sp>
      <p:sp>
        <p:nvSpPr>
          <p:cNvPr id="22533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5" name="Rectangle 6"/>
          <p:cNvSpPr>
            <a:spLocks noRo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6300"/>
          </a:xfrm>
          <a:ln w="12700" cap="flat">
            <a:solidFill>
              <a:schemeClr val="tx1"/>
            </a:solidFill>
          </a:ln>
        </p:spPr>
      </p:sp>
      <p:sp>
        <p:nvSpPr>
          <p:cNvPr id="22536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60" tIns="45272" rIns="92160" bIns="45272"/>
          <a:lstStyle/>
          <a:p>
            <a:pPr eaLnBrk="1" hangingPunct="1"/>
            <a:r>
              <a:rPr lang="en-GB" smtClean="0"/>
              <a:t>Đầu t­ư sản xuất Sạch hơn có thể có lãi! Không chỉ các học viên cần thay đổi tư­ duy mà đồng nghiệp và các tổ chức tài chính cũng vậy.</a:t>
            </a:r>
            <a:endParaRPr lang="en-US" smtClean="0"/>
          </a:p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A11AC0CC-756D-4747-B398-35BCAEBD7F57}" type="slidenum">
              <a:rPr lang="en-US" smtClean="0">
                <a:latin typeface="Arial" charset="0"/>
              </a:rPr>
              <a:pPr/>
              <a:t>5</a:t>
            </a:fld>
            <a:endParaRPr lang="en-US" smtClean="0">
              <a:latin typeface="Arial" charset="0"/>
            </a:endParaRPr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824" tIns="46913" rIns="93824" bIns="46913"/>
          <a:lstStyle/>
          <a:p>
            <a:pPr eaLnBrk="1" hangingPunct="1"/>
            <a:r>
              <a:rPr lang="en-GB" smtClean="0"/>
              <a:t>“Tiền ra” là các khoản chi phí, “tiền vào” là doanh thu hay tiết kiệm.</a:t>
            </a:r>
            <a:endParaRPr lang="en-US" smtClean="0"/>
          </a:p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8473544A-F87A-4D59-BBDE-3B3E48496657}" type="slidenum">
              <a:rPr lang="en-US" smtClean="0">
                <a:latin typeface="Arial" charset="0"/>
              </a:rPr>
              <a:pPr/>
              <a:t>7</a:t>
            </a:fld>
            <a:endParaRPr lang="en-US" smtClean="0">
              <a:latin typeface="Arial" charset="0"/>
            </a:endParaRPr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824" tIns="46913" rIns="93824" bIns="46913"/>
          <a:lstStyle/>
          <a:p>
            <a:pPr eaLnBrk="1" hangingPunct="1"/>
            <a:r>
              <a:rPr lang="en-GB" smtClean="0"/>
              <a:t>C¸c vÝ dô vÒ vèn l­u ®éng ®­îc tr×nh bµy ë ®©y.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82B3EAEA-1A59-4EF9-8E34-D671A5DBCCFE}" type="slidenum">
              <a:rPr lang="en-US" smtClean="0">
                <a:latin typeface="Arial" charset="0"/>
              </a:rPr>
              <a:pPr/>
              <a:t>8</a:t>
            </a:fld>
            <a:endParaRPr lang="en-US" smtClean="0">
              <a:latin typeface="Arial" charset="0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824" tIns="46913" rIns="93824" bIns="46913"/>
          <a:lstStyle/>
          <a:p>
            <a:pPr eaLnBrk="1" hangingPunct="1"/>
            <a:r>
              <a:rPr lang="en-GB" smtClean="0"/>
              <a:t>Sơ đồ này mô tả dòng tiền của dự án, gồm khoản đầu tư­ ban đầu lúc bắt đầu dự án (bên trái), chi phí hằng năm và doanh thu (cuối từng năm), và giá trị còn lại ở giai đoạn cuối của dự án (bên phải).</a:t>
            </a:r>
            <a:endParaRPr lang="en-US" smtClean="0"/>
          </a:p>
          <a:p>
            <a:pPr eaLnBrk="1" hangingPunct="1"/>
            <a:endParaRPr lang="en-GB" smtClean="0"/>
          </a:p>
        </p:txBody>
      </p:sp>
      <p:sp>
        <p:nvSpPr>
          <p:cNvPr id="25604" name="Rectangle 3"/>
          <p:cNvSpPr>
            <a:spLocks noRo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D9328833-BD7E-495C-89F6-A088DA9400E1}" type="slidenum">
              <a:rPr lang="en-US" smtClean="0">
                <a:latin typeface="Arial" charset="0"/>
              </a:rPr>
              <a:pPr/>
              <a:t>9</a:t>
            </a:fld>
            <a:endParaRPr lang="en-US" smtClean="0">
              <a:latin typeface="Arial" charset="0"/>
            </a:endParaRPr>
          </a:p>
        </p:txBody>
      </p:sp>
      <p:sp>
        <p:nvSpPr>
          <p:cNvPr id="26627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824" tIns="46913" rIns="93824" bIns="46913"/>
          <a:lstStyle/>
          <a:p>
            <a:pPr eaLnBrk="1" hangingPunct="1"/>
            <a:r>
              <a:rPr lang="en-GB" smtClean="0"/>
              <a:t>B©y giê sang phÇn tÝnh to¸n kh¶ n¨ng sinh lêi. §©y lµ danh s¸ch gåm bèn chØ sè sÏ ®­îc tr×nh bµy h«m nay. Chóng ta sÏ b¾t ®Çu b»ng chØ sè Hoµn vèn gi¶n ®¬n tr­íc giê nghØ tr­a.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67BA958-BD1D-477B-81A5-40BD0D8099E6}" type="slidenum">
              <a:rPr lang="en-US" smtClean="0">
                <a:latin typeface="Arial" charset="0"/>
              </a:rPr>
              <a:pPr/>
              <a:t>10</a:t>
            </a:fld>
            <a:endParaRPr lang="en-US" smtClean="0">
              <a:latin typeface="Arial" charset="0"/>
            </a:endParaRPr>
          </a:p>
        </p:txBody>
      </p:sp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3884613" y="0"/>
            <a:ext cx="2973387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3884613" y="8685213"/>
            <a:ext cx="2973387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08" tIns="0" rIns="19408" bIns="0" anchor="b"/>
          <a:lstStyle/>
          <a:p>
            <a:pPr algn="r" defTabSz="966788"/>
            <a:r>
              <a:rPr lang="en-GB" sz="1000" i="1">
                <a:latin typeface="Times New Roman" pitchFamily="18" charset="0"/>
              </a:rPr>
              <a:t>24</a:t>
            </a:r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15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  <a:effectLst>
            <a:outerShdw dist="107763" dir="2700000" algn="ctr" rotWithShape="0">
              <a:srgbClr val="000000"/>
            </a:outerShdw>
          </a:effectLst>
        </p:spPr>
      </p:sp>
      <p:sp>
        <p:nvSpPr>
          <p:cNvPr id="27656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824" tIns="46913" rIns="93824" bIns="46913"/>
          <a:lstStyle/>
          <a:p>
            <a:r>
              <a:rPr lang="en-GB" smtClean="0"/>
              <a:t>Cần hai mẩu thông tin để tính toán Thời gian hoàn vốn giản đơn đối với một dự án đầu t­ vào Sản xuất Sạch hơn, đó là:</a:t>
            </a:r>
            <a:endParaRPr lang="en-US" smtClean="0"/>
          </a:p>
          <a:p>
            <a:r>
              <a:rPr lang="en-GB" smtClean="0"/>
              <a:t> Đầu t­ ban đầu</a:t>
            </a:r>
            <a:endParaRPr lang="en-US" smtClean="0"/>
          </a:p>
          <a:p>
            <a:r>
              <a:rPr lang="en-GB" smtClean="0"/>
              <a:t>Tổng l­u l­ợng tiền năm đầu</a:t>
            </a:r>
            <a:endParaRPr lang="en-US" smtClean="0"/>
          </a:p>
          <a:p>
            <a:r>
              <a:rPr lang="en-GB" smtClean="0"/>
              <a:t>Đối với các dự án Sản xuất Sạch hơn, tổng l­u l­ợng tiền mỗi năm dự kiến là DƯƠNG, nghĩa là dành ra đ­ợc khoản tiết kiệm ròng mỗi năm (nếu không chúng ta sẽ kết luận ngay rằng dự án không có lãi).</a:t>
            </a:r>
            <a:endParaRPr lang="en-US" smtClean="0"/>
          </a:p>
          <a:p>
            <a:r>
              <a:rPr lang="en-GB" smtClean="0"/>
              <a:t>Dòng tiền mỗi năm có thể là giống hoặc khác nhau. Theo cách tính này, chỉ sử dụng dòng tiền năm đầu.</a:t>
            </a:r>
            <a:endParaRPr lang="en-US" smtClean="0"/>
          </a:p>
          <a:p>
            <a:r>
              <a:rPr lang="en-GB" smtClean="0"/>
              <a:t>Có thể coi kết quả tính toán là “Số năm cần thiết để hoàn trả đầu t­”</a:t>
            </a:r>
            <a:endParaRPr lang="en-US" smtClean="0"/>
          </a:p>
          <a:p>
            <a:r>
              <a:rPr lang="en-US" smtClean="0"/>
              <a:t> </a:t>
            </a:r>
          </a:p>
          <a:p>
            <a:r>
              <a:rPr lang="en-US" smtClean="0"/>
              <a:t> </a:t>
            </a:r>
          </a:p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453E5E6-4277-48E5-96A2-5B1428659A0C}" type="slidenum">
              <a:rPr lang="en-US" smtClean="0">
                <a:latin typeface="Arial" charset="0"/>
              </a:rPr>
              <a:pPr/>
              <a:t>11</a:t>
            </a:fld>
            <a:endParaRPr lang="en-US" smtClean="0">
              <a:latin typeface="Arial" charset="0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824" tIns="46913" rIns="93824" bIns="46913"/>
          <a:lstStyle/>
          <a:p>
            <a:pPr eaLnBrk="1" hangingPunct="1"/>
            <a:r>
              <a:rPr lang="en-GB" smtClean="0"/>
              <a:t>§©y lµ s¬ ®å dßng tiÒn cña dù ¸n. Chóng ta ®­îc biÕt kho¶n ®Çu t­ ban ®Çu cho dù ¸n nµy lµ US$105.000. Nh­ng ®iÒu chóng ta muèn biªt lµ kho¶n tiÕt kiÖm h»ng n¨m.</a:t>
            </a:r>
          </a:p>
        </p:txBody>
      </p:sp>
      <p:sp>
        <p:nvSpPr>
          <p:cNvPr id="28676" name="Rectangle 3"/>
          <p:cNvSpPr>
            <a:spLocks noRo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6CCFB-340E-4425-922A-ED9CA82529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657508"/>
      </p:ext>
    </p:extLst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9F1A8-E933-4A9D-AF3D-7E8031F0CD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089456"/>
      </p:ext>
    </p:extLst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18D5-8FF3-443F-A22E-F956B46D9E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022626"/>
      </p:ext>
    </p:extLst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370013" y="1827213"/>
            <a:ext cx="7313612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1DCC8-5B37-4CED-8C03-E39DF2FA46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300978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5B5C3-5CCE-412C-B1C9-FF377FA2E1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531951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E6DBE-9E2F-4B8F-AD7A-DE48D75AF7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506556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FF834-87C1-4819-9CF3-8AE1D7A958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756361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4A63F-9214-418A-A7F7-444177A755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464159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448EB-58A0-423B-BAA2-73C4B0A3D4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315881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2B4A8-97C3-4C35-A891-4D205C92E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500423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E78EF-548A-4BFD-BC37-F398239ED6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256675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A7D10-FEBF-4800-8EA7-A5113493D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144840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3/25/2012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Chuong 6 - Tien nghi phuc vu san xuat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1F1EC9F-8404-4A04-A6CC-690EBA9137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VNI-Aptima" pitchFamily="2" charset="0"/>
              </a:rPr>
              <a:t>Chöông 5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819400"/>
            <a:ext cx="8991600" cy="2209800"/>
          </a:xfrm>
        </p:spPr>
        <p:txBody>
          <a:bodyPr/>
          <a:lstStyle/>
          <a:p>
            <a:pPr eaLnBrk="1" hangingPunct="1"/>
            <a:r>
              <a:rPr lang="en-US" sz="4400" b="1" smtClean="0">
                <a:solidFill>
                  <a:srgbClr val="990000"/>
                </a:solidFill>
                <a:latin typeface="VNI-Auchon" pitchFamily="2" charset="0"/>
              </a:rPr>
              <a:t>VÍ DUÏ TÍNH HIEÄU QUAÛ KINH TEÁ</a:t>
            </a:r>
          </a:p>
        </p:txBody>
      </p:sp>
      <p:sp>
        <p:nvSpPr>
          <p:cNvPr id="2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C5A080-4A00-4EAA-87C0-00A55F79391D}" type="slidenum">
              <a:rPr lang="en-US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1233488" y="354013"/>
            <a:ext cx="6865937" cy="666750"/>
          </a:xfrm>
        </p:spPr>
        <p:txBody>
          <a:bodyPr lIns="46038" tIns="46038" rIns="46038" bIns="46038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800" b="1" smtClean="0">
                <a:latin typeface="VNI-Times" pitchFamily="2" charset="0"/>
              </a:rPr>
              <a:t>Hoøan voán giaûn ñôn</a:t>
            </a:r>
            <a:endParaRPr lang="en-GB" sz="48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752600"/>
            <a:ext cx="7543800" cy="1619250"/>
          </a:xfrm>
        </p:spPr>
        <p:txBody>
          <a:bodyPr lIns="92075" tIns="46038" rIns="92075" bIns="46038">
            <a:spAutoFit/>
          </a:bodyPr>
          <a:lstStyle/>
          <a:p>
            <a:pPr marL="333375" indent="-333375" eaLnBrk="1" hangingPunct="1">
              <a:buFont typeface="Wingdings" pitchFamily="2" charset="2"/>
              <a:buNone/>
            </a:pPr>
            <a:r>
              <a:rPr lang="en-GB" smtClean="0">
                <a:latin typeface="VNI-Times" pitchFamily="2" charset="0"/>
              </a:rPr>
              <a:t>Chæ soá naøy bao haøm:</a:t>
            </a:r>
          </a:p>
          <a:p>
            <a:pPr marL="982663" lvl="1" indent="-344488" eaLnBrk="1" hangingPunct="1"/>
            <a:r>
              <a:rPr lang="en-GB" b="1" smtClean="0">
                <a:latin typeface="VNI-Times" pitchFamily="2" charset="0"/>
              </a:rPr>
              <a:t>Chi phí ñaàu tö ban ñaàu 	</a:t>
            </a:r>
          </a:p>
          <a:p>
            <a:pPr marL="982663" lvl="1" indent="-344488" eaLnBrk="1" hangingPunct="1"/>
            <a:r>
              <a:rPr lang="en-GB" b="1" smtClean="0">
                <a:latin typeface="VNI-Times" pitchFamily="2" charset="0"/>
              </a:rPr>
              <a:t>Doøng tieàn naêm ñaàu tieân thöïc hieän döï aùn</a:t>
            </a:r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8C184EED-8131-4708-B12A-B2986D922EDC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762000" y="3810000"/>
            <a:ext cx="31750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Aft>
                <a:spcPct val="40000"/>
              </a:spcAft>
            </a:pPr>
            <a:r>
              <a:rPr lang="en-GB" sz="2800" b="1">
                <a:latin typeface="VNI-Times" pitchFamily="2" charset="0"/>
              </a:rPr>
              <a:t>Hoøan voán giaûn ñôn</a:t>
            </a:r>
            <a:endParaRPr lang="en-GB" sz="2800">
              <a:latin typeface=".VnArial Narrow" pitchFamily="34" charset="0"/>
            </a:endParaRPr>
          </a:p>
          <a:p>
            <a:pPr algn="ctr">
              <a:spcAft>
                <a:spcPct val="40000"/>
              </a:spcAft>
            </a:pPr>
            <a:r>
              <a:rPr lang="en-GB" sz="2800" b="1">
                <a:latin typeface="VNI-Times" pitchFamily="2" charset="0"/>
              </a:rPr>
              <a:t>(naêm)</a:t>
            </a:r>
          </a:p>
        </p:txBody>
      </p:sp>
      <p:sp>
        <p:nvSpPr>
          <p:cNvPr id="11270" name="Rectangle 5"/>
          <p:cNvSpPr>
            <a:spLocks noChangeArrowheads="1"/>
          </p:cNvSpPr>
          <p:nvPr/>
        </p:nvSpPr>
        <p:spPr bwMode="auto">
          <a:xfrm>
            <a:off x="4419600" y="3733800"/>
            <a:ext cx="3268663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Aft>
                <a:spcPct val="40000"/>
              </a:spcAft>
            </a:pPr>
            <a:r>
              <a:rPr lang="en-GB" sz="2400" b="1">
                <a:latin typeface="VNI-Times" pitchFamily="2" charset="0"/>
              </a:rPr>
              <a:t>Ñaàu tö ban ñaàu</a:t>
            </a:r>
            <a:r>
              <a:rPr lang="en-GB">
                <a:latin typeface=".VnArial" pitchFamily="34" charset="0"/>
              </a:rPr>
              <a:t> </a:t>
            </a:r>
          </a:p>
          <a:p>
            <a:pPr algn="ctr">
              <a:spcAft>
                <a:spcPct val="40000"/>
              </a:spcAft>
            </a:pPr>
            <a:r>
              <a:rPr lang="en-GB" sz="2400" b="1">
                <a:latin typeface="VNI-Times" pitchFamily="2" charset="0"/>
              </a:rPr>
              <a:t>Doøng tieàn naêm 1</a:t>
            </a:r>
          </a:p>
        </p:txBody>
      </p:sp>
      <p:sp>
        <p:nvSpPr>
          <p:cNvPr id="11271" name="Rectangle 6"/>
          <p:cNvSpPr>
            <a:spLocks noChangeArrowheads="1"/>
          </p:cNvSpPr>
          <p:nvPr/>
        </p:nvSpPr>
        <p:spPr bwMode="auto">
          <a:xfrm>
            <a:off x="3886200" y="3962400"/>
            <a:ext cx="5889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Aft>
                <a:spcPct val="40000"/>
              </a:spcAft>
            </a:pPr>
            <a:r>
              <a:rPr lang="en-GB" sz="2800" b="1">
                <a:latin typeface=".VnArial" pitchFamily="34" charset="0"/>
              </a:rPr>
              <a:t>=</a:t>
            </a:r>
          </a:p>
        </p:txBody>
      </p:sp>
      <p:sp>
        <p:nvSpPr>
          <p:cNvPr id="11272" name="Line 7"/>
          <p:cNvSpPr>
            <a:spLocks noChangeShapeType="1"/>
          </p:cNvSpPr>
          <p:nvPr/>
        </p:nvSpPr>
        <p:spPr bwMode="auto">
          <a:xfrm>
            <a:off x="4572000" y="4267200"/>
            <a:ext cx="3332163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3" name="Rectangle 8"/>
          <p:cNvSpPr>
            <a:spLocks noChangeArrowheads="1"/>
          </p:cNvSpPr>
          <p:nvPr/>
        </p:nvSpPr>
        <p:spPr bwMode="auto">
          <a:xfrm>
            <a:off x="685800" y="3505200"/>
            <a:ext cx="7358063" cy="1600200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4" name="Rectangle 9"/>
          <p:cNvSpPr>
            <a:spLocks noChangeArrowheads="1"/>
          </p:cNvSpPr>
          <p:nvPr/>
        </p:nvSpPr>
        <p:spPr bwMode="auto">
          <a:xfrm>
            <a:off x="60325" y="5632450"/>
            <a:ext cx="8928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Symbol" pitchFamily="18" charset="2"/>
              <a:buNone/>
            </a:pPr>
            <a:r>
              <a:rPr lang="en-GB" sz="2400" b="1">
                <a:latin typeface="VNI-Times" pitchFamily="2" charset="0"/>
              </a:rPr>
              <a:t>Ví duï neáu thôøi gian hoøan traû döôùi 3 naêm thì döï aùn xem nhö coù laõi</a:t>
            </a:r>
            <a:r>
              <a:rPr lang="en-GB" b="1">
                <a:latin typeface=".VnArial" pitchFamily="34" charset="0"/>
              </a:rPr>
              <a:t> </a:t>
            </a:r>
          </a:p>
        </p:txBody>
      </p:sp>
      <p:sp>
        <p:nvSpPr>
          <p:cNvPr id="11275" name="Line 10"/>
          <p:cNvSpPr>
            <a:spLocks noChangeShapeType="1"/>
          </p:cNvSpPr>
          <p:nvPr/>
        </p:nvSpPr>
        <p:spPr bwMode="auto">
          <a:xfrm>
            <a:off x="4572000" y="4267200"/>
            <a:ext cx="3124200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smtClean="0">
                <a:latin typeface="VNI-Aptima" pitchFamily="2" charset="0"/>
              </a:rPr>
              <a:t>Doøng tieàn trong Döï aùn laép ñaët camera kieåm tra chaát löôïng</a:t>
            </a:r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3ABCA88C-DB0E-46AE-AC1F-BEB0CB6FDA2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3805238" y="3919538"/>
            <a:ext cx="781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r">
              <a:lnSpc>
                <a:spcPct val="90000"/>
              </a:lnSpc>
            </a:pPr>
            <a:endParaRPr lang="en-GB" sz="2000" b="1">
              <a:latin typeface=".VnArial Narrow" pitchFamily="34" charset="0"/>
            </a:endParaRPr>
          </a:p>
          <a:p>
            <a:pPr algn="r">
              <a:lnSpc>
                <a:spcPct val="90000"/>
              </a:lnSpc>
            </a:pPr>
            <a:endParaRPr lang="en-GB" sz="2000" b="1">
              <a:latin typeface=".VnArial Narrow" pitchFamily="34" charset="0"/>
            </a:endParaRPr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1981200" y="4419600"/>
            <a:ext cx="5943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/>
            <a:r>
              <a:rPr lang="en-GB" b="1">
                <a:latin typeface=".VnArial Narrow" pitchFamily="34" charset="0"/>
              </a:rPr>
              <a:t>Thanh t</a:t>
            </a:r>
            <a:r>
              <a:rPr lang="en-GB" b="1"/>
              <a:t>óan thuế hàng năm = 0 </a:t>
            </a:r>
          </a:p>
          <a:p>
            <a:pPr algn="ctr"/>
            <a:r>
              <a:rPr lang="en-GB" b="1"/>
              <a:t>Thanh toán tài chính = 0 (trả tiền mặt)</a:t>
            </a:r>
            <a:endParaRPr lang="en-GB" b="1">
              <a:latin typeface=".VnArial Narrow" pitchFamily="34" charset="0"/>
            </a:endParaRPr>
          </a:p>
        </p:txBody>
      </p:sp>
      <p:sp>
        <p:nvSpPr>
          <p:cNvPr id="12294" name="Rectangle 5"/>
          <p:cNvSpPr>
            <a:spLocks noChangeArrowheads="1"/>
          </p:cNvSpPr>
          <p:nvPr/>
        </p:nvSpPr>
        <p:spPr bwMode="auto">
          <a:xfrm>
            <a:off x="1143000" y="5976938"/>
            <a:ext cx="4495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lang="en-GB" b="1">
                <a:latin typeface="Times New Roman" pitchFamily="18" charset="0"/>
              </a:rPr>
              <a:t>Số tiền ban đầu</a:t>
            </a:r>
            <a:r>
              <a:rPr lang="en-GB" b="1"/>
              <a:t> </a:t>
            </a:r>
            <a:r>
              <a:rPr lang="en-GB" sz="2000" b="1">
                <a:latin typeface=".VnArial Narrow" pitchFamily="34" charset="0"/>
              </a:rPr>
              <a:t>= $105.000</a:t>
            </a:r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1676400" y="567213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latin typeface="Times New Roman" pitchFamily="18" charset="0"/>
              </a:rPr>
              <a:t>   Vốn lưu động   = 0</a:t>
            </a:r>
            <a:endParaRPr lang="en-GB" b="1">
              <a:latin typeface=".VnArial Narrow" pitchFamily="34" charset="0"/>
            </a:endParaRPr>
          </a:p>
        </p:txBody>
      </p:sp>
      <p:sp>
        <p:nvSpPr>
          <p:cNvPr id="12296" name="Rectangle 7"/>
          <p:cNvSpPr>
            <a:spLocks noChangeArrowheads="1"/>
          </p:cNvSpPr>
          <p:nvPr/>
        </p:nvSpPr>
        <p:spPr bwMode="auto">
          <a:xfrm>
            <a:off x="1447800" y="3309938"/>
            <a:ext cx="5943600" cy="76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Rectangle 8"/>
          <p:cNvSpPr>
            <a:spLocks noChangeArrowheads="1"/>
          </p:cNvSpPr>
          <p:nvPr/>
        </p:nvSpPr>
        <p:spPr bwMode="auto">
          <a:xfrm>
            <a:off x="1524000" y="3352800"/>
            <a:ext cx="1752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2298" name="Picture 9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1" b="94667"/>
          <a:stretch>
            <a:fillRect/>
          </a:stretch>
        </p:blipFill>
        <p:spPr bwMode="auto">
          <a:xfrm>
            <a:off x="1447800" y="4071938"/>
            <a:ext cx="48006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0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84" b="94667"/>
          <a:stretch>
            <a:fillRect/>
          </a:stretch>
        </p:blipFill>
        <p:spPr bwMode="auto">
          <a:xfrm>
            <a:off x="3657600" y="4071938"/>
            <a:ext cx="2590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0" name="Line 11"/>
          <p:cNvSpPr>
            <a:spLocks noChangeShapeType="1"/>
          </p:cNvSpPr>
          <p:nvPr/>
        </p:nvSpPr>
        <p:spPr bwMode="auto">
          <a:xfrm>
            <a:off x="7543800" y="3995738"/>
            <a:ext cx="685800" cy="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Text Box 12"/>
          <p:cNvSpPr txBox="1">
            <a:spLocks noChangeArrowheads="1"/>
          </p:cNvSpPr>
          <p:nvPr/>
        </p:nvSpPr>
        <p:spPr bwMode="auto">
          <a:xfrm>
            <a:off x="7391400" y="3505200"/>
            <a:ext cx="1341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b="1">
                <a:latin typeface="Times New Roman" pitchFamily="18" charset="0"/>
              </a:rPr>
              <a:t>Th</a:t>
            </a:r>
            <a:r>
              <a:rPr lang="en-GB" b="1"/>
              <a:t>ời gian</a:t>
            </a:r>
          </a:p>
        </p:txBody>
      </p:sp>
      <p:sp>
        <p:nvSpPr>
          <p:cNvPr id="12302" name="Text Box 13"/>
          <p:cNvSpPr txBox="1">
            <a:spLocks noChangeArrowheads="1"/>
          </p:cNvSpPr>
          <p:nvPr/>
        </p:nvSpPr>
        <p:spPr bwMode="auto">
          <a:xfrm>
            <a:off x="1524000" y="3462338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sz="2400" b="1">
                <a:latin typeface="Times New Roman" pitchFamily="18" charset="0"/>
              </a:rPr>
              <a:t>Năm 1</a:t>
            </a:r>
          </a:p>
        </p:txBody>
      </p:sp>
      <p:sp>
        <p:nvSpPr>
          <p:cNvPr id="12303" name="Rectangle 14"/>
          <p:cNvSpPr>
            <a:spLocks noChangeArrowheads="1"/>
          </p:cNvSpPr>
          <p:nvPr/>
        </p:nvSpPr>
        <p:spPr bwMode="auto">
          <a:xfrm>
            <a:off x="3429000" y="3386138"/>
            <a:ext cx="1752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4" name="Text Box 15"/>
          <p:cNvSpPr txBox="1">
            <a:spLocks noChangeArrowheads="1"/>
          </p:cNvSpPr>
          <p:nvPr/>
        </p:nvSpPr>
        <p:spPr bwMode="auto">
          <a:xfrm>
            <a:off x="3429000" y="3462338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sz="2400" b="1">
                <a:latin typeface="Times New Roman" pitchFamily="18" charset="0"/>
              </a:rPr>
              <a:t>Năm 2</a:t>
            </a:r>
          </a:p>
        </p:txBody>
      </p:sp>
      <p:pic>
        <p:nvPicPr>
          <p:cNvPr id="12305" name="Picture 16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84" b="94667"/>
          <a:stretch>
            <a:fillRect/>
          </a:stretch>
        </p:blipFill>
        <p:spPr bwMode="auto">
          <a:xfrm>
            <a:off x="4814888" y="4071938"/>
            <a:ext cx="2590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6" name="Rectangle 17"/>
          <p:cNvSpPr>
            <a:spLocks noChangeArrowheads="1"/>
          </p:cNvSpPr>
          <p:nvPr/>
        </p:nvSpPr>
        <p:spPr bwMode="auto">
          <a:xfrm>
            <a:off x="5334000" y="3386138"/>
            <a:ext cx="1752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7" name="Text Box 18"/>
          <p:cNvSpPr txBox="1">
            <a:spLocks noChangeArrowheads="1"/>
          </p:cNvSpPr>
          <p:nvPr/>
        </p:nvSpPr>
        <p:spPr bwMode="auto">
          <a:xfrm>
            <a:off x="5334000" y="3462338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sz="2400" b="1">
                <a:latin typeface="Times New Roman" pitchFamily="18" charset="0"/>
              </a:rPr>
              <a:t>Năm 3</a:t>
            </a:r>
          </a:p>
        </p:txBody>
      </p:sp>
      <p:pic>
        <p:nvPicPr>
          <p:cNvPr id="12308" name="Picture 19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1" b="94667"/>
          <a:stretch>
            <a:fillRect/>
          </a:stretch>
        </p:blipFill>
        <p:spPr bwMode="auto">
          <a:xfrm>
            <a:off x="1447800" y="3157538"/>
            <a:ext cx="48006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9" name="Picture 20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84" b="94667"/>
          <a:stretch>
            <a:fillRect/>
          </a:stretch>
        </p:blipFill>
        <p:spPr bwMode="auto">
          <a:xfrm>
            <a:off x="4800600" y="3152775"/>
            <a:ext cx="2590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0" name="Rectangle 21"/>
          <p:cNvSpPr>
            <a:spLocks noChangeArrowheads="1"/>
          </p:cNvSpPr>
          <p:nvPr/>
        </p:nvSpPr>
        <p:spPr bwMode="auto">
          <a:xfrm>
            <a:off x="7162800" y="3386138"/>
            <a:ext cx="228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1" name="Rectangle 22"/>
          <p:cNvSpPr>
            <a:spLocks noChangeArrowheads="1"/>
          </p:cNvSpPr>
          <p:nvPr/>
        </p:nvSpPr>
        <p:spPr bwMode="auto">
          <a:xfrm>
            <a:off x="3505200" y="1981200"/>
            <a:ext cx="350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20000"/>
              </a:spcBef>
            </a:pPr>
            <a:r>
              <a:rPr lang="en-GB" b="1">
                <a:latin typeface="Times New Roman" pitchFamily="18" charset="0"/>
              </a:rPr>
              <a:t>Tiết kiệm hàng năm</a:t>
            </a:r>
            <a:r>
              <a:rPr lang="en-GB" b="1"/>
              <a:t> </a:t>
            </a:r>
            <a:r>
              <a:rPr lang="en-GB" sz="2000" b="1">
                <a:latin typeface=".VnArial Narrow" pitchFamily="34" charset="0"/>
              </a:rPr>
              <a:t>= ???</a:t>
            </a:r>
          </a:p>
        </p:txBody>
      </p:sp>
      <p:sp>
        <p:nvSpPr>
          <p:cNvPr id="12312" name="Line 23"/>
          <p:cNvSpPr>
            <a:spLocks noChangeShapeType="1"/>
          </p:cNvSpPr>
          <p:nvPr/>
        </p:nvSpPr>
        <p:spPr bwMode="auto">
          <a:xfrm>
            <a:off x="3276600" y="2624138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none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13" name="Line 24"/>
          <p:cNvSpPr>
            <a:spLocks noChangeShapeType="1"/>
          </p:cNvSpPr>
          <p:nvPr/>
        </p:nvSpPr>
        <p:spPr bwMode="auto">
          <a:xfrm>
            <a:off x="5181600" y="2624138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none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14" name="Line 25"/>
          <p:cNvSpPr>
            <a:spLocks noChangeShapeType="1"/>
          </p:cNvSpPr>
          <p:nvPr/>
        </p:nvSpPr>
        <p:spPr bwMode="auto">
          <a:xfrm>
            <a:off x="7086600" y="2590800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none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15" name="AutoShape 26"/>
          <p:cNvSpPr>
            <a:spLocks/>
          </p:cNvSpPr>
          <p:nvPr/>
        </p:nvSpPr>
        <p:spPr bwMode="auto">
          <a:xfrm rot="5400000">
            <a:off x="5067300" y="419100"/>
            <a:ext cx="228600" cy="4114800"/>
          </a:xfrm>
          <a:prstGeom prst="leftBrace">
            <a:avLst>
              <a:gd name="adj1" fmla="val 150000"/>
              <a:gd name="adj2" fmla="val 50000"/>
            </a:avLst>
          </a:prstGeom>
          <a:noFill/>
          <a:ln w="2540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16" name="Line 27"/>
          <p:cNvSpPr>
            <a:spLocks noChangeShapeType="1"/>
          </p:cNvSpPr>
          <p:nvPr/>
        </p:nvSpPr>
        <p:spPr bwMode="auto">
          <a:xfrm>
            <a:off x="1524000" y="4224338"/>
            <a:ext cx="0" cy="17526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oval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17" name="Line 28"/>
          <p:cNvSpPr>
            <a:spLocks noChangeShapeType="1"/>
          </p:cNvSpPr>
          <p:nvPr/>
        </p:nvSpPr>
        <p:spPr bwMode="auto">
          <a:xfrm>
            <a:off x="1524000" y="4224338"/>
            <a:ext cx="228600" cy="15240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oval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18" name="Rectangle 29"/>
          <p:cNvSpPr>
            <a:spLocks noChangeArrowheads="1"/>
          </p:cNvSpPr>
          <p:nvPr/>
        </p:nvSpPr>
        <p:spPr bwMode="auto">
          <a:xfrm>
            <a:off x="1828800" y="5410200"/>
            <a:ext cx="2133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20000"/>
              </a:spcBef>
            </a:pPr>
            <a:r>
              <a:rPr lang="en-GB" b="1">
                <a:latin typeface="Times New Roman" pitchFamily="18" charset="0"/>
              </a:rPr>
              <a:t>Thời gian gốc: (= 0)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382000" cy="609600"/>
          </a:xfrm>
        </p:spPr>
        <p:txBody>
          <a:bodyPr lIns="46038" tIns="46038" rIns="46038" bIns="46038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000" b="1" smtClean="0">
                <a:latin typeface="VNI-Times" pitchFamily="2" charset="0"/>
              </a:rPr>
              <a:t>Döï aùn camera kieåm tra chaát löôïng</a:t>
            </a:r>
          </a:p>
        </p:txBody>
      </p:sp>
      <p:sp>
        <p:nvSpPr>
          <p:cNvPr id="1331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FE21876F-42EE-41F5-93EA-0E64FC554FA4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1905000" y="1752600"/>
            <a:ext cx="2232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/>
            <a:r>
              <a:rPr lang="en-GB" sz="2400" b="1">
                <a:latin typeface="VNI-Times" pitchFamily="2" charset="0"/>
              </a:rPr>
              <a:t>Chi phí ñaàu tö ban ñaàu</a:t>
            </a:r>
          </a:p>
        </p:txBody>
      </p:sp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4267200" y="1752600"/>
            <a:ext cx="248602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/>
            <a:r>
              <a:rPr lang="en-GB" sz="2400" b="1">
                <a:latin typeface="VNI-Times" pitchFamily="2" charset="0"/>
              </a:rPr>
              <a:t>Chi phí vaän haønh haøng naêm</a:t>
            </a:r>
            <a:r>
              <a:rPr lang="en-GB" sz="2400" b="1">
                <a:latin typeface=".VnArial" pitchFamily="34" charset="0"/>
              </a:rPr>
              <a:t> </a:t>
            </a:r>
          </a:p>
          <a:p>
            <a:pPr algn="ctr"/>
            <a:endParaRPr lang="en-GB" sz="2400" b="1">
              <a:latin typeface=".VnArial Narrow" pitchFamily="34" charset="0"/>
            </a:endParaRPr>
          </a:p>
        </p:txBody>
      </p:sp>
      <p:sp>
        <p:nvSpPr>
          <p:cNvPr id="13318" name="Rectangle 5"/>
          <p:cNvSpPr>
            <a:spLocks noChangeArrowheads="1"/>
          </p:cNvSpPr>
          <p:nvPr/>
        </p:nvSpPr>
        <p:spPr bwMode="auto">
          <a:xfrm>
            <a:off x="233363" y="2979738"/>
            <a:ext cx="2012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20000"/>
              </a:spcBef>
            </a:pPr>
            <a:endParaRPr lang="en-GB" sz="2400" b="1">
              <a:latin typeface=".VnArial Narrow" pitchFamily="34" charset="0"/>
            </a:endParaRPr>
          </a:p>
        </p:txBody>
      </p:sp>
      <p:sp>
        <p:nvSpPr>
          <p:cNvPr id="13319" name="Rectangle 6"/>
          <p:cNvSpPr>
            <a:spLocks noChangeArrowheads="1"/>
          </p:cNvSpPr>
          <p:nvPr/>
        </p:nvSpPr>
        <p:spPr bwMode="auto">
          <a:xfrm>
            <a:off x="7011988" y="3657600"/>
            <a:ext cx="21320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b="1">
                <a:latin typeface="Times New Roman" pitchFamily="18" charset="0"/>
              </a:rPr>
              <a:t>Tiết kiệm hàng năm</a:t>
            </a:r>
            <a:r>
              <a:rPr lang="en-GB" b="1"/>
              <a:t> </a:t>
            </a:r>
            <a:r>
              <a:rPr lang="en-GB" sz="2400" b="1">
                <a:latin typeface=".VnArial Narrow" pitchFamily="34" charset="0"/>
              </a:rPr>
              <a:t>US$38.463</a:t>
            </a:r>
          </a:p>
        </p:txBody>
      </p:sp>
      <p:sp>
        <p:nvSpPr>
          <p:cNvPr id="13320" name="Rectangle 7"/>
          <p:cNvSpPr>
            <a:spLocks noChangeArrowheads="1"/>
          </p:cNvSpPr>
          <p:nvPr/>
        </p:nvSpPr>
        <p:spPr bwMode="auto">
          <a:xfrm>
            <a:off x="209550" y="4514850"/>
            <a:ext cx="18288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>
                <a:latin typeface="VNI-Times" pitchFamily="2" charset="0"/>
              </a:rPr>
              <a:t>Döï aùn laép camera</a:t>
            </a:r>
          </a:p>
        </p:txBody>
      </p:sp>
      <p:sp>
        <p:nvSpPr>
          <p:cNvPr id="13321" name="Rectangle 8"/>
          <p:cNvSpPr>
            <a:spLocks noChangeArrowheads="1"/>
          </p:cNvSpPr>
          <p:nvPr/>
        </p:nvSpPr>
        <p:spPr bwMode="auto">
          <a:xfrm>
            <a:off x="2073275" y="2895600"/>
            <a:ext cx="4464050" cy="2940050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2" name="Line 9"/>
          <p:cNvSpPr>
            <a:spLocks noChangeShapeType="1"/>
          </p:cNvSpPr>
          <p:nvPr/>
        </p:nvSpPr>
        <p:spPr bwMode="auto">
          <a:xfrm>
            <a:off x="4305300" y="2908300"/>
            <a:ext cx="0" cy="293370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3" name="Line 10"/>
          <p:cNvSpPr>
            <a:spLocks noChangeShapeType="1"/>
          </p:cNvSpPr>
          <p:nvPr/>
        </p:nvSpPr>
        <p:spPr bwMode="auto">
          <a:xfrm>
            <a:off x="457200" y="4365625"/>
            <a:ext cx="6067425" cy="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4" name="Rectangle 11"/>
          <p:cNvSpPr>
            <a:spLocks noChangeArrowheads="1"/>
          </p:cNvSpPr>
          <p:nvPr/>
        </p:nvSpPr>
        <p:spPr bwMode="auto">
          <a:xfrm>
            <a:off x="2133600" y="342265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b="1">
                <a:latin typeface=".VnArial" pitchFamily="34" charset="0"/>
              </a:rPr>
              <a:t>0</a:t>
            </a:r>
          </a:p>
        </p:txBody>
      </p:sp>
      <p:sp>
        <p:nvSpPr>
          <p:cNvPr id="13325" name="Rectangle 12"/>
          <p:cNvSpPr>
            <a:spLocks noChangeArrowheads="1"/>
          </p:cNvSpPr>
          <p:nvPr/>
        </p:nvSpPr>
        <p:spPr bwMode="auto">
          <a:xfrm>
            <a:off x="2095500" y="488950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b="1">
                <a:latin typeface=".VnArial" pitchFamily="34" charset="0"/>
              </a:rPr>
              <a:t>$ 105.000</a:t>
            </a:r>
          </a:p>
        </p:txBody>
      </p:sp>
      <p:sp>
        <p:nvSpPr>
          <p:cNvPr id="13326" name="Rectangle 13"/>
          <p:cNvSpPr>
            <a:spLocks noChangeArrowheads="1"/>
          </p:cNvSpPr>
          <p:nvPr/>
        </p:nvSpPr>
        <p:spPr bwMode="auto">
          <a:xfrm>
            <a:off x="4287838" y="3422650"/>
            <a:ext cx="2170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b="1">
                <a:latin typeface=".VnArial" pitchFamily="34" charset="0"/>
              </a:rPr>
              <a:t>$ 2.933.204</a:t>
            </a:r>
          </a:p>
        </p:txBody>
      </p:sp>
      <p:sp>
        <p:nvSpPr>
          <p:cNvPr id="13327" name="Rectangle 14"/>
          <p:cNvSpPr>
            <a:spLocks noChangeArrowheads="1"/>
          </p:cNvSpPr>
          <p:nvPr/>
        </p:nvSpPr>
        <p:spPr bwMode="auto">
          <a:xfrm>
            <a:off x="4249738" y="4889500"/>
            <a:ext cx="2170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b="1">
                <a:latin typeface=".VnArial" pitchFamily="34" charset="0"/>
              </a:rPr>
              <a:t>$ 2.894.741</a:t>
            </a:r>
          </a:p>
        </p:txBody>
      </p:sp>
      <p:sp>
        <p:nvSpPr>
          <p:cNvPr id="13328" name="Rectangle 18"/>
          <p:cNvSpPr>
            <a:spLocks noChangeArrowheads="1"/>
          </p:cNvSpPr>
          <p:nvPr/>
        </p:nvSpPr>
        <p:spPr bwMode="auto">
          <a:xfrm>
            <a:off x="3429000" y="5943600"/>
            <a:ext cx="1828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>
                <a:latin typeface=".VnArial Narrow" pitchFamily="34" charset="0"/>
              </a:rPr>
              <a:t>(§¬n vÞ: US$)</a:t>
            </a:r>
          </a:p>
        </p:txBody>
      </p:sp>
      <p:sp>
        <p:nvSpPr>
          <p:cNvPr id="13329" name="Rectangle 19"/>
          <p:cNvSpPr>
            <a:spLocks noChangeArrowheads="1"/>
          </p:cNvSpPr>
          <p:nvPr/>
        </p:nvSpPr>
        <p:spPr bwMode="auto">
          <a:xfrm>
            <a:off x="234950" y="3200400"/>
            <a:ext cx="1746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>
                <a:latin typeface="VNI-Times" pitchFamily="2" charset="0"/>
              </a:rPr>
              <a:t>Tröôùc döï aùn</a:t>
            </a:r>
            <a:r>
              <a:rPr lang="en-GB" sz="2400">
                <a:latin typeface=".VnArial" pitchFamily="34" charset="0"/>
              </a:rPr>
              <a:t> </a:t>
            </a:r>
          </a:p>
        </p:txBody>
      </p:sp>
      <p:sp>
        <p:nvSpPr>
          <p:cNvPr id="13330" name="Line 20"/>
          <p:cNvSpPr>
            <a:spLocks noChangeShapeType="1"/>
          </p:cNvSpPr>
          <p:nvPr/>
        </p:nvSpPr>
        <p:spPr bwMode="auto">
          <a:xfrm>
            <a:off x="6553200" y="3733800"/>
            <a:ext cx="838200" cy="762000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1" name="Line 21"/>
          <p:cNvSpPr>
            <a:spLocks noChangeShapeType="1"/>
          </p:cNvSpPr>
          <p:nvPr/>
        </p:nvSpPr>
        <p:spPr bwMode="auto">
          <a:xfrm flipV="1">
            <a:off x="6553200" y="4648200"/>
            <a:ext cx="838200" cy="533400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3048000"/>
            <a:ext cx="8229600" cy="1828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200" b="1" smtClean="0">
                <a:latin typeface="Times New Roman" pitchFamily="18" charset="0"/>
              </a:rPr>
              <a:t>Tổng số tiền tiết kiệm được trong 3 năm</a:t>
            </a:r>
            <a:r>
              <a:rPr lang="en-GB" sz="3200" b="1" smtClean="0">
                <a:latin typeface=".VnArial Narrow" pitchFamily="34" charset="0"/>
              </a:rPr>
              <a:t>:</a:t>
            </a:r>
            <a:br>
              <a:rPr lang="en-GB" sz="3200" b="1" smtClean="0">
                <a:latin typeface=".VnArial Narrow" pitchFamily="34" charset="0"/>
              </a:rPr>
            </a:br>
            <a:r>
              <a:rPr lang="en-GB" sz="4100" b="1" smtClean="0">
                <a:latin typeface=".VnArial Narrow" pitchFamily="34" charset="0"/>
              </a:rPr>
              <a:t/>
            </a:r>
            <a:br>
              <a:rPr lang="en-GB" sz="4100" b="1" smtClean="0">
                <a:latin typeface=".VnArial Narrow" pitchFamily="34" charset="0"/>
              </a:rPr>
            </a:br>
            <a:r>
              <a:rPr lang="en-GB" sz="2800" b="1" smtClean="0">
                <a:latin typeface="Times New Roman" pitchFamily="18" charset="0"/>
              </a:rPr>
              <a:t>Tiết kiệm hàng năm</a:t>
            </a:r>
            <a:r>
              <a:rPr lang="en-GB" b="1" smtClean="0"/>
              <a:t>         </a:t>
            </a:r>
            <a:r>
              <a:rPr lang="en-GB" sz="3200" b="1" smtClean="0">
                <a:latin typeface=".VnArial Narrow" pitchFamily="34" charset="0"/>
              </a:rPr>
              <a:t>$38.463</a:t>
            </a:r>
            <a:br>
              <a:rPr lang="en-GB" sz="3200" b="1" smtClean="0">
                <a:latin typeface=".VnArial Narrow" pitchFamily="34" charset="0"/>
              </a:rPr>
            </a:br>
            <a:r>
              <a:rPr lang="en-GB" sz="3200" b="1" smtClean="0">
                <a:latin typeface=".VnArial Narrow" pitchFamily="34" charset="0"/>
              </a:rPr>
              <a:t>					</a:t>
            </a:r>
            <a:r>
              <a:rPr lang="en-GB" sz="3200" b="1" u="sng" smtClean="0">
                <a:latin typeface=".VnArial Narrow" pitchFamily="34" charset="0"/>
              </a:rPr>
              <a:t>x 3 </a:t>
            </a:r>
            <a:r>
              <a:rPr lang="en-GB" sz="2800" b="1" u="sng" smtClean="0">
                <a:latin typeface="Times New Roman" pitchFamily="18" charset="0"/>
              </a:rPr>
              <a:t>năm</a:t>
            </a:r>
            <a:r>
              <a:rPr lang="en-GB" sz="3200" b="1" smtClean="0">
                <a:latin typeface=".VnArial Narrow" pitchFamily="34" charset="0"/>
              </a:rPr>
              <a:t/>
            </a:r>
            <a:br>
              <a:rPr lang="en-GB" sz="3200" b="1" smtClean="0">
                <a:latin typeface=".VnArial Narrow" pitchFamily="34" charset="0"/>
              </a:rPr>
            </a:br>
            <a:r>
              <a:rPr lang="en-GB" sz="3200" b="1" smtClean="0">
                <a:latin typeface=".VnArial Narrow" pitchFamily="34" charset="0"/>
              </a:rPr>
              <a:t>  </a:t>
            </a:r>
            <a:r>
              <a:rPr lang="en-GB" sz="2800" b="1" smtClean="0">
                <a:latin typeface=".VnArial Narrow" pitchFamily="34" charset="0"/>
              </a:rPr>
              <a:t>T</a:t>
            </a:r>
            <a:r>
              <a:rPr lang="en-GB" sz="2800" b="1" smtClean="0"/>
              <a:t>ổng cộng</a:t>
            </a:r>
            <a:r>
              <a:rPr lang="en-GB" sz="2800" b="1" smtClean="0">
                <a:latin typeface=".VnArial Narrow" pitchFamily="34" charset="0"/>
              </a:rPr>
              <a:t>	</a:t>
            </a:r>
            <a:r>
              <a:rPr lang="en-GB" sz="3200" b="1" smtClean="0">
                <a:latin typeface=".VnArial Narrow" pitchFamily="34" charset="0"/>
              </a:rPr>
              <a:t>	        $115.389</a:t>
            </a:r>
            <a:br>
              <a:rPr lang="en-GB" sz="3200" b="1" smtClean="0">
                <a:latin typeface=".VnArial Narrow" pitchFamily="34" charset="0"/>
              </a:rPr>
            </a:br>
            <a:r>
              <a:rPr lang="en-GB" sz="3200" b="1" smtClean="0">
                <a:latin typeface=".VnArial Narrow" pitchFamily="34" charset="0"/>
              </a:rPr>
              <a:t/>
            </a:r>
            <a:br>
              <a:rPr lang="en-GB" sz="3200" b="1" smtClean="0">
                <a:latin typeface=".VnArial Narrow" pitchFamily="34" charset="0"/>
              </a:rPr>
            </a:br>
            <a:endParaRPr lang="en-US" sz="3200" b="1" smtClean="0">
              <a:latin typeface=".VnArial Narrow" pitchFamily="34" charset="0"/>
            </a:endParaRPr>
          </a:p>
        </p:txBody>
      </p:sp>
      <p:sp>
        <p:nvSpPr>
          <p:cNvPr id="14339" name="Rectangle 46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F29CFCE-D7B4-420C-A93E-E89DB9408F0E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610600" cy="609600"/>
          </a:xfrm>
        </p:spPr>
        <p:txBody>
          <a:bodyPr lIns="46038" tIns="46038" rIns="46038" bIns="46038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smtClean="0">
                <a:latin typeface="VNI-Times" pitchFamily="2" charset="0"/>
              </a:rPr>
              <a:t>Quy caùc doøng tieàn ra thaønh giaù trò hieän taïi</a:t>
            </a:r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9479E2B-B1E2-402C-9DA4-0D49CC3C8515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957638" y="3709988"/>
            <a:ext cx="781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r">
              <a:lnSpc>
                <a:spcPct val="90000"/>
              </a:lnSpc>
            </a:pPr>
            <a:endParaRPr lang="en-GB" sz="2000" b="1">
              <a:latin typeface=".VnArial" pitchFamily="34" charset="0"/>
            </a:endParaRPr>
          </a:p>
          <a:p>
            <a:pPr algn="r">
              <a:lnSpc>
                <a:spcPct val="90000"/>
              </a:lnSpc>
            </a:pPr>
            <a:endParaRPr lang="en-GB" sz="2000" b="1">
              <a:latin typeface=".VnArial" pitchFamily="34" charset="0"/>
            </a:endParaRPr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6324600" y="1524000"/>
            <a:ext cx="1905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latin typeface="Times New Roman" pitchFamily="18" charset="0"/>
              </a:rPr>
              <a:t>Kết thúc dự án</a:t>
            </a:r>
          </a:p>
        </p:txBody>
      </p:sp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1905000" y="5429250"/>
            <a:ext cx="1828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20000"/>
              </a:spcBef>
            </a:pPr>
            <a:r>
              <a:rPr lang="en-GB" b="1">
                <a:latin typeface="Times New Roman" pitchFamily="18" charset="0"/>
              </a:rPr>
              <a:t>Thời gian gốc</a:t>
            </a:r>
          </a:p>
        </p:txBody>
      </p:sp>
      <p:sp>
        <p:nvSpPr>
          <p:cNvPr id="15367" name="Rectangle 6"/>
          <p:cNvSpPr>
            <a:spLocks noChangeArrowheads="1"/>
          </p:cNvSpPr>
          <p:nvPr/>
        </p:nvSpPr>
        <p:spPr bwMode="auto">
          <a:xfrm>
            <a:off x="1295400" y="5767388"/>
            <a:ext cx="4495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lang="en-GB" b="1">
                <a:latin typeface="Times New Roman" pitchFamily="18" charset="0"/>
              </a:rPr>
              <a:t>Số tiền ban đầu </a:t>
            </a:r>
            <a:r>
              <a:rPr lang="en-GB" sz="2000" b="1">
                <a:latin typeface=".VnArial Narrow" pitchFamily="34" charset="0"/>
              </a:rPr>
              <a:t>= $105.000</a:t>
            </a:r>
          </a:p>
        </p:txBody>
      </p:sp>
      <p:sp>
        <p:nvSpPr>
          <p:cNvPr id="15368" name="Rectangle 7"/>
          <p:cNvSpPr>
            <a:spLocks noChangeArrowheads="1"/>
          </p:cNvSpPr>
          <p:nvPr/>
        </p:nvSpPr>
        <p:spPr bwMode="auto">
          <a:xfrm>
            <a:off x="1600200" y="3100388"/>
            <a:ext cx="5943600" cy="76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9" name="Rectangle 8"/>
          <p:cNvSpPr>
            <a:spLocks noChangeArrowheads="1"/>
          </p:cNvSpPr>
          <p:nvPr/>
        </p:nvSpPr>
        <p:spPr bwMode="auto">
          <a:xfrm>
            <a:off x="1676400" y="3200400"/>
            <a:ext cx="1752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5370" name="Picture 9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1" b="94667"/>
          <a:stretch>
            <a:fillRect/>
          </a:stretch>
        </p:blipFill>
        <p:spPr bwMode="auto">
          <a:xfrm>
            <a:off x="1600200" y="3862388"/>
            <a:ext cx="48006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0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84" b="94667"/>
          <a:stretch>
            <a:fillRect/>
          </a:stretch>
        </p:blipFill>
        <p:spPr bwMode="auto">
          <a:xfrm>
            <a:off x="3810000" y="3862388"/>
            <a:ext cx="2590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Line 11"/>
          <p:cNvSpPr>
            <a:spLocks noChangeShapeType="1"/>
          </p:cNvSpPr>
          <p:nvPr/>
        </p:nvSpPr>
        <p:spPr bwMode="auto">
          <a:xfrm>
            <a:off x="7696200" y="3786188"/>
            <a:ext cx="685800" cy="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3" name="Text Box 12"/>
          <p:cNvSpPr txBox="1">
            <a:spLocks noChangeArrowheads="1"/>
          </p:cNvSpPr>
          <p:nvPr/>
        </p:nvSpPr>
        <p:spPr bwMode="auto">
          <a:xfrm>
            <a:off x="7620000" y="3276600"/>
            <a:ext cx="11303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b="1">
                <a:latin typeface="Times New Roman" pitchFamily="18" charset="0"/>
              </a:rPr>
              <a:t>Thời gian</a:t>
            </a:r>
          </a:p>
        </p:txBody>
      </p:sp>
      <p:sp>
        <p:nvSpPr>
          <p:cNvPr id="15374" name="Text Box 13"/>
          <p:cNvSpPr txBox="1">
            <a:spLocks noChangeArrowheads="1"/>
          </p:cNvSpPr>
          <p:nvPr/>
        </p:nvSpPr>
        <p:spPr bwMode="auto">
          <a:xfrm>
            <a:off x="1676400" y="3252788"/>
            <a:ext cx="17526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b="1"/>
              <a:t>Năm 1</a:t>
            </a:r>
          </a:p>
          <a:p>
            <a:pPr algn="ctr"/>
            <a:endParaRPr lang="en-GB" sz="2400" b="1">
              <a:latin typeface=".VnArial Narrow" pitchFamily="34" charset="0"/>
            </a:endParaRPr>
          </a:p>
        </p:txBody>
      </p:sp>
      <p:sp>
        <p:nvSpPr>
          <p:cNvPr id="15375" name="Rectangle 14"/>
          <p:cNvSpPr>
            <a:spLocks noChangeArrowheads="1"/>
          </p:cNvSpPr>
          <p:nvPr/>
        </p:nvSpPr>
        <p:spPr bwMode="auto">
          <a:xfrm>
            <a:off x="3581400" y="3176588"/>
            <a:ext cx="1752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6" name="Text Box 15"/>
          <p:cNvSpPr txBox="1">
            <a:spLocks noChangeArrowheads="1"/>
          </p:cNvSpPr>
          <p:nvPr/>
        </p:nvSpPr>
        <p:spPr bwMode="auto">
          <a:xfrm>
            <a:off x="3581400" y="3252788"/>
            <a:ext cx="1752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b="1"/>
              <a:t>Năm 2</a:t>
            </a:r>
          </a:p>
        </p:txBody>
      </p:sp>
      <p:pic>
        <p:nvPicPr>
          <p:cNvPr id="15377" name="Picture 16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84" b="94667"/>
          <a:stretch>
            <a:fillRect/>
          </a:stretch>
        </p:blipFill>
        <p:spPr bwMode="auto">
          <a:xfrm>
            <a:off x="4967288" y="3862388"/>
            <a:ext cx="2590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8" name="Rectangle 17"/>
          <p:cNvSpPr>
            <a:spLocks noChangeArrowheads="1"/>
          </p:cNvSpPr>
          <p:nvPr/>
        </p:nvSpPr>
        <p:spPr bwMode="auto">
          <a:xfrm>
            <a:off x="5486400" y="3176588"/>
            <a:ext cx="1752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9" name="Text Box 18"/>
          <p:cNvSpPr txBox="1">
            <a:spLocks noChangeArrowheads="1"/>
          </p:cNvSpPr>
          <p:nvPr/>
        </p:nvSpPr>
        <p:spPr bwMode="auto">
          <a:xfrm>
            <a:off x="5486400" y="3252788"/>
            <a:ext cx="17526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b="1"/>
              <a:t>Năm 3</a:t>
            </a:r>
          </a:p>
          <a:p>
            <a:pPr algn="ctr"/>
            <a:endParaRPr lang="en-GB" sz="2400" b="1">
              <a:latin typeface=".VnArial Narrow" pitchFamily="34" charset="0"/>
            </a:endParaRPr>
          </a:p>
        </p:txBody>
      </p:sp>
      <p:pic>
        <p:nvPicPr>
          <p:cNvPr id="15380" name="Picture 19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1" b="94667"/>
          <a:stretch>
            <a:fillRect/>
          </a:stretch>
        </p:blipFill>
        <p:spPr bwMode="auto">
          <a:xfrm>
            <a:off x="1600200" y="2971800"/>
            <a:ext cx="48006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1" name="Picture 20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84" b="94667"/>
          <a:stretch>
            <a:fillRect/>
          </a:stretch>
        </p:blipFill>
        <p:spPr bwMode="auto">
          <a:xfrm>
            <a:off x="4953000" y="2971800"/>
            <a:ext cx="2590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2" name="Rectangle 21"/>
          <p:cNvSpPr>
            <a:spLocks noChangeArrowheads="1"/>
          </p:cNvSpPr>
          <p:nvPr/>
        </p:nvSpPr>
        <p:spPr bwMode="auto">
          <a:xfrm>
            <a:off x="7315200" y="3176588"/>
            <a:ext cx="228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3" name="Line 22"/>
          <p:cNvSpPr>
            <a:spLocks noChangeShapeType="1"/>
          </p:cNvSpPr>
          <p:nvPr/>
        </p:nvSpPr>
        <p:spPr bwMode="auto">
          <a:xfrm>
            <a:off x="3429000" y="2395538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none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84" name="Line 23"/>
          <p:cNvSpPr>
            <a:spLocks noChangeShapeType="1"/>
          </p:cNvSpPr>
          <p:nvPr/>
        </p:nvSpPr>
        <p:spPr bwMode="auto">
          <a:xfrm>
            <a:off x="5334000" y="2395538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none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85" name="Line 24"/>
          <p:cNvSpPr>
            <a:spLocks noChangeShapeType="1"/>
          </p:cNvSpPr>
          <p:nvPr/>
        </p:nvSpPr>
        <p:spPr bwMode="auto">
          <a:xfrm>
            <a:off x="7162800" y="2362200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none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86" name="Line 25"/>
          <p:cNvSpPr>
            <a:spLocks noChangeShapeType="1"/>
          </p:cNvSpPr>
          <p:nvPr/>
        </p:nvSpPr>
        <p:spPr bwMode="auto">
          <a:xfrm>
            <a:off x="1676400" y="4014788"/>
            <a:ext cx="0" cy="17526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oval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87" name="Rectangle 26"/>
          <p:cNvSpPr>
            <a:spLocks noChangeArrowheads="1"/>
          </p:cNvSpPr>
          <p:nvPr/>
        </p:nvSpPr>
        <p:spPr bwMode="auto">
          <a:xfrm>
            <a:off x="3505200" y="2362200"/>
            <a:ext cx="114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lang="en-GB" sz="2000" b="1">
                <a:latin typeface=".VnArial Narrow" pitchFamily="34" charset="0"/>
              </a:rPr>
              <a:t>$38.463</a:t>
            </a:r>
          </a:p>
        </p:txBody>
      </p:sp>
      <p:sp>
        <p:nvSpPr>
          <p:cNvPr id="15388" name="Rectangle 27"/>
          <p:cNvSpPr>
            <a:spLocks noChangeArrowheads="1"/>
          </p:cNvSpPr>
          <p:nvPr/>
        </p:nvSpPr>
        <p:spPr bwMode="auto">
          <a:xfrm>
            <a:off x="5486400" y="2362200"/>
            <a:ext cx="114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lang="en-GB" sz="2000" b="1">
                <a:latin typeface=".VnArial Narrow" pitchFamily="34" charset="0"/>
              </a:rPr>
              <a:t>$38.463</a:t>
            </a:r>
          </a:p>
        </p:txBody>
      </p:sp>
      <p:sp>
        <p:nvSpPr>
          <p:cNvPr id="15389" name="Rectangle 28"/>
          <p:cNvSpPr>
            <a:spLocks noChangeArrowheads="1"/>
          </p:cNvSpPr>
          <p:nvPr/>
        </p:nvSpPr>
        <p:spPr bwMode="auto">
          <a:xfrm>
            <a:off x="7239000" y="2362200"/>
            <a:ext cx="114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lang="en-GB" sz="2000" b="1">
                <a:latin typeface=".VnArial Narrow" pitchFamily="34" charset="0"/>
              </a:rPr>
              <a:t>$38.463</a:t>
            </a:r>
          </a:p>
        </p:txBody>
      </p:sp>
      <p:sp>
        <p:nvSpPr>
          <p:cNvPr id="15390" name="Line 29"/>
          <p:cNvSpPr>
            <a:spLocks noChangeShapeType="1"/>
          </p:cNvSpPr>
          <p:nvPr/>
        </p:nvSpPr>
        <p:spPr bwMode="auto">
          <a:xfrm flipH="1">
            <a:off x="1600200" y="2362200"/>
            <a:ext cx="1828800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 type="none" w="lg" len="lg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91" name="Line 30"/>
          <p:cNvSpPr>
            <a:spLocks noChangeShapeType="1"/>
          </p:cNvSpPr>
          <p:nvPr/>
        </p:nvSpPr>
        <p:spPr bwMode="auto">
          <a:xfrm flipH="1">
            <a:off x="1600200" y="2133600"/>
            <a:ext cx="3733800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 type="none" w="lg" len="lg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92" name="Line 31"/>
          <p:cNvSpPr>
            <a:spLocks noChangeShapeType="1"/>
          </p:cNvSpPr>
          <p:nvPr/>
        </p:nvSpPr>
        <p:spPr bwMode="auto">
          <a:xfrm flipH="1">
            <a:off x="1600200" y="1905000"/>
            <a:ext cx="5562600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 type="none" w="lg" len="lg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93" name="Line 32"/>
          <p:cNvSpPr>
            <a:spLocks noChangeShapeType="1"/>
          </p:cNvSpPr>
          <p:nvPr/>
        </p:nvSpPr>
        <p:spPr bwMode="auto">
          <a:xfrm flipH="1">
            <a:off x="5334000" y="2133600"/>
            <a:ext cx="0" cy="30480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 type="non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94" name="Line 33"/>
          <p:cNvSpPr>
            <a:spLocks noChangeShapeType="1"/>
          </p:cNvSpPr>
          <p:nvPr/>
        </p:nvSpPr>
        <p:spPr bwMode="auto">
          <a:xfrm flipH="1">
            <a:off x="7162800" y="1905000"/>
            <a:ext cx="0" cy="45720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 type="non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95" name="Rectangle 34"/>
          <p:cNvSpPr>
            <a:spLocks noChangeArrowheads="1"/>
          </p:cNvSpPr>
          <p:nvPr/>
        </p:nvSpPr>
        <p:spPr bwMode="auto">
          <a:xfrm>
            <a:off x="990600" y="1733550"/>
            <a:ext cx="8382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lang="en-GB" sz="1600" b="1">
                <a:latin typeface=".VnArial" pitchFamily="34" charset="0"/>
              </a:rPr>
              <a:t>= ??</a:t>
            </a:r>
          </a:p>
          <a:p>
            <a:r>
              <a:rPr lang="en-GB" sz="1600" b="1">
                <a:latin typeface=".VnArial" pitchFamily="34" charset="0"/>
              </a:rPr>
              <a:t>= ??</a:t>
            </a:r>
          </a:p>
          <a:p>
            <a:r>
              <a:rPr lang="en-GB" sz="1600" b="1">
                <a:latin typeface=".VnArial" pitchFamily="34" charset="0"/>
              </a:rPr>
              <a:t>= ??</a:t>
            </a:r>
          </a:p>
        </p:txBody>
      </p:sp>
      <p:sp>
        <p:nvSpPr>
          <p:cNvPr id="15396" name="Rectangle 35"/>
          <p:cNvSpPr>
            <a:spLocks noChangeArrowheads="1"/>
          </p:cNvSpPr>
          <p:nvPr/>
        </p:nvSpPr>
        <p:spPr bwMode="auto">
          <a:xfrm>
            <a:off x="2895600" y="1428750"/>
            <a:ext cx="2514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lang="en-GB" sz="2000" b="1">
                <a:latin typeface="Times New Roman" pitchFamily="18" charset="0"/>
              </a:rPr>
              <a:t>Tiết kiệm hàng năm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smtClean="0">
                <a:latin typeface="VNI-Times" pitchFamily="2" charset="0"/>
              </a:rPr>
              <a:t>Quy caùc doøng tieàn thaønh </a:t>
            </a:r>
            <a:br>
              <a:rPr lang="en-GB" b="1" smtClean="0">
                <a:latin typeface="VNI-Times" pitchFamily="2" charset="0"/>
              </a:rPr>
            </a:br>
            <a:r>
              <a:rPr lang="en-GB" b="1" smtClean="0">
                <a:latin typeface="VNI-Times" pitchFamily="2" charset="0"/>
              </a:rPr>
              <a:t>Giaù trò hieän taïi</a:t>
            </a:r>
            <a:endParaRPr lang="en-GB" b="1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latin typeface="VNI-Times" pitchFamily="2" charset="0"/>
              </a:rPr>
              <a:t>Quy caùc doøng tieàn trong töông lai thaønh caùc giaù trò hieän taïi baèng caùch duøng “tyû suaát chieát khaáu” ñeå keát hôïp:</a:t>
            </a:r>
            <a:endParaRPr lang="en-GB" smtClean="0">
              <a:latin typeface=".VnArial Narrow" pitchFamily="34" charset="0"/>
            </a:endParaRPr>
          </a:p>
          <a:p>
            <a:pPr lvl="1" eaLnBrk="1" hangingPunct="1"/>
            <a:r>
              <a:rPr lang="en-GB" b="1" smtClean="0">
                <a:latin typeface="VNI-Times" pitchFamily="2" charset="0"/>
              </a:rPr>
              <a:t>Thu nhaäp mong ñôïi töø ñaàu tö  vaø  </a:t>
            </a:r>
          </a:p>
          <a:p>
            <a:pPr lvl="1" eaLnBrk="1" hangingPunct="1"/>
            <a:r>
              <a:rPr lang="en-GB" b="1" smtClean="0">
                <a:latin typeface="VNI-Times" pitchFamily="2" charset="0"/>
              </a:rPr>
              <a:t>Laïm phaùt </a:t>
            </a:r>
          </a:p>
          <a:p>
            <a:pPr eaLnBrk="1" hangingPunct="1"/>
            <a:r>
              <a:rPr lang="en-GB" smtClean="0">
                <a:latin typeface="VNI-Times" pitchFamily="2" charset="0"/>
              </a:rPr>
              <a:t>Tyû leä nghòch cuûa tính laõi suaát.</a:t>
            </a:r>
            <a:endParaRPr lang="en-GB" smtClean="0">
              <a:latin typeface=".VnArial Narrow" pitchFamily="34" charset="0"/>
            </a:endParaRPr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58D89CBC-7B6D-428A-BC29-D3F9B1A5FC5B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D5422EA3-79E5-4D0F-841F-EBBD27A87C8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762000" y="457200"/>
            <a:ext cx="7772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GB" sz="4800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81000" y="1524000"/>
            <a:ext cx="8763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VNI-Times" pitchFamily="2" charset="0"/>
              </a:rPr>
              <a:t>Laõi suaát laø </a:t>
            </a:r>
            <a:r>
              <a:rPr lang="en-GB" sz="2400">
                <a:latin typeface=".VnArial Narrow" pitchFamily="34" charset="0"/>
              </a:rPr>
              <a:t>20% </a:t>
            </a:r>
            <a:r>
              <a:rPr lang="en-GB" sz="2400">
                <a:latin typeface="VNI-Times" pitchFamily="2" charset="0"/>
              </a:rPr>
              <a:t>thì sau 3 naêm </a:t>
            </a:r>
            <a:r>
              <a:rPr lang="en-GB" sz="2400">
                <a:latin typeface=".VnArial Narrow" pitchFamily="34" charset="0"/>
              </a:rPr>
              <a:t>$10.000 </a:t>
            </a:r>
            <a:r>
              <a:rPr lang="en-GB" sz="2400">
                <a:latin typeface="VNI-Times" pitchFamily="2" charset="0"/>
              </a:rPr>
              <a:t>hieän nay seõ baèng bao nhieâu</a:t>
            </a:r>
            <a:r>
              <a:rPr lang="en-GB" sz="2400">
                <a:latin typeface=".VnArial Narrow" pitchFamily="34" charset="0"/>
              </a:rPr>
              <a:t>?</a:t>
            </a:r>
            <a:endParaRPr lang="en-GB" sz="2400" u="sng">
              <a:latin typeface=".VnArial Narrow" pitchFamily="34" charset="0"/>
            </a:endParaRPr>
          </a:p>
          <a:p>
            <a:pPr eaLnBrk="1" hangingPunct="1">
              <a:buClr>
                <a:schemeClr val="hlink"/>
              </a:buClr>
              <a:buSzPct val="90000"/>
              <a:buFont typeface="Wingdings" pitchFamily="2" charset="2"/>
              <a:buNone/>
            </a:pPr>
            <a:endParaRPr lang="en-GB" sz="2400" u="sng">
              <a:latin typeface=".VnArial Narrow" pitchFamily="34" charset="0"/>
            </a:endParaRPr>
          </a:p>
          <a:p>
            <a:pPr eaLnBrk="1" hangingPunct="1"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 u="sng">
                <a:latin typeface=".VnArial Narrow" pitchFamily="34" charset="0"/>
              </a:rPr>
              <a:t>Sau</a:t>
            </a:r>
          </a:p>
          <a:p>
            <a:pPr eaLnBrk="1" hangingPunct="1"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 u="sng">
                <a:latin typeface=".VnArial Narrow" pitchFamily="34" charset="0"/>
              </a:rPr>
              <a:t>năm thứ</a:t>
            </a:r>
            <a:endParaRPr lang="en-GB" sz="2400">
              <a:latin typeface=".VnArial Narrow" pitchFamily="34" charset="0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  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  1       	$10.000 x 1,20                         =  $12.000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  2        	$10.000 x 1,20 x 1,20              =  $14.400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  3        	$10.000 x 1,20 x 1,20 x 1,20   =  $17.280</a:t>
            </a:r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762000" y="45720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GB" sz="3600" b="1">
                <a:latin typeface="VNI-Times" pitchFamily="2" charset="0"/>
              </a:rPr>
              <a:t>Tính toùan tyû leä laõi suaát</a:t>
            </a:r>
            <a:r>
              <a:rPr lang="en-GB" sz="4800">
                <a:latin typeface="VNI-Times" pitchFamily="2" charset="0"/>
              </a:rPr>
              <a:t> </a:t>
            </a:r>
            <a:endParaRPr lang="en-GB" sz="4000"/>
          </a:p>
        </p:txBody>
      </p:sp>
      <p:sp>
        <p:nvSpPr>
          <p:cNvPr id="17414" name="AutoShape 5"/>
          <p:cNvSpPr>
            <a:spLocks noChangeArrowheads="1"/>
          </p:cNvSpPr>
          <p:nvPr/>
        </p:nvSpPr>
        <p:spPr bwMode="auto">
          <a:xfrm>
            <a:off x="152400" y="2514600"/>
            <a:ext cx="8001000" cy="3048000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Rectangle 6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rgbClr val="FF9900"/>
                </a:solidFill>
                <a:latin typeface="VNI-Auchon" pitchFamily="2" charset="0"/>
              </a:rPr>
              <a:t>Caùc giaù trò Heä soá hieän taïi – </a:t>
            </a:r>
            <a:br>
              <a:rPr lang="en-US" smtClean="0">
                <a:solidFill>
                  <a:srgbClr val="FF9900"/>
                </a:solidFill>
                <a:latin typeface="VNI-Auchon" pitchFamily="2" charset="0"/>
              </a:rPr>
            </a:br>
            <a:r>
              <a:rPr lang="en-US" smtClean="0">
                <a:solidFill>
                  <a:srgbClr val="FF9900"/>
                </a:solidFill>
                <a:latin typeface="VNI-Auchon" pitchFamily="2" charset="0"/>
              </a:rPr>
              <a:t>giaù trò hieän taïi cuûa 1$ trong töông lai</a:t>
            </a:r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C00D9E-B7EF-4F87-BD1A-4FAA0011B759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762000" y="457200"/>
            <a:ext cx="7772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endParaRPr lang="en-GB" sz="32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533400" y="1676400"/>
            <a:ext cx="8153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700">
                <a:latin typeface=".VnArial Narrow" pitchFamily="34" charset="0"/>
              </a:rPr>
              <a:t>  </a:t>
            </a:r>
            <a:r>
              <a:rPr lang="en-GB" sz="2400">
                <a:latin typeface=".VnArial Narrow" pitchFamily="34" charset="0"/>
              </a:rPr>
              <a:t>Tỉ suất chiết khấu (d)</a:t>
            </a:r>
            <a:r>
              <a:rPr lang="en-GB" sz="2400" b="1">
                <a:latin typeface=".VnArial Narrow" pitchFamily="34" charset="0"/>
              </a:rPr>
              <a:t>:</a:t>
            </a:r>
            <a:r>
              <a:rPr lang="en-GB" sz="2400">
                <a:latin typeface=".VnArial Narrow" pitchFamily="34" charset="0"/>
              </a:rPr>
              <a:t>10%  20%	        30%       40%</a:t>
            </a:r>
            <a:endParaRPr lang="en-GB" sz="2400" b="1">
              <a:latin typeface=".VnArial Narrow" pitchFamily="34" charset="0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 </a:t>
            </a:r>
            <a:r>
              <a:rPr lang="en-GB" sz="2400" u="sng">
                <a:latin typeface=".VnArial Narrow" pitchFamily="34" charset="0"/>
              </a:rPr>
              <a:t>Sau năm thứ	</a:t>
            </a:r>
            <a:endParaRPr lang="en-GB" sz="2400" b="1">
              <a:latin typeface=".VnArial Narrow" pitchFamily="34" charset="0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  	  1</a:t>
            </a:r>
            <a:r>
              <a:rPr lang="en-GB" sz="2400" b="1">
                <a:latin typeface=".VnArial Narrow" pitchFamily="34" charset="0"/>
              </a:rPr>
              <a:t>		,9091	  ,8333       ,7692  	,7142	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	  2</a:t>
            </a:r>
            <a:r>
              <a:rPr lang="en-GB" sz="2400" b="1">
                <a:latin typeface=".VnArial Narrow" pitchFamily="34" charset="0"/>
              </a:rPr>
              <a:t>		,8264	  ,6944       ,5917  	,5102	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	  3</a:t>
            </a:r>
            <a:r>
              <a:rPr lang="en-GB" sz="2400" b="1">
                <a:latin typeface=".VnArial Narrow" pitchFamily="34" charset="0"/>
              </a:rPr>
              <a:t>		,7513    ,5787     ,4552  	,3644	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	  4</a:t>
            </a:r>
            <a:r>
              <a:rPr lang="en-GB" sz="2400" b="1">
                <a:latin typeface=".VnArial Narrow" pitchFamily="34" charset="0"/>
              </a:rPr>
              <a:t>		,6830    ,4823     ,3501  	,2603	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	  5</a:t>
            </a:r>
            <a:r>
              <a:rPr lang="en-GB" sz="2400" b="1">
                <a:latin typeface=".VnArial Narrow" pitchFamily="34" charset="0"/>
              </a:rPr>
              <a:t>		,6209     ,4019     ,2693  	,1859	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	 10</a:t>
            </a:r>
            <a:r>
              <a:rPr lang="en-GB" sz="2400" b="1">
                <a:latin typeface=".VnArial Narrow" pitchFamily="34" charset="0"/>
              </a:rPr>
              <a:t>		,3855     ,1615     ,0725  	,0346	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	 20</a:t>
            </a:r>
            <a:r>
              <a:rPr lang="en-GB" sz="2400" b="1">
                <a:latin typeface=".VnArial Narrow" pitchFamily="34" charset="0"/>
              </a:rPr>
              <a:t>		,1486     ,0261     ,0053  	,0012	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	 30</a:t>
            </a:r>
            <a:r>
              <a:rPr lang="en-GB" sz="2400" b="1">
                <a:latin typeface=".VnArial Narrow" pitchFamily="34" charset="0"/>
              </a:rPr>
              <a:t>		,0573     ,0042     ,0004  	,0000	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2400">
                <a:latin typeface=".VnArial Narrow" pitchFamily="34" charset="0"/>
              </a:rPr>
              <a:t>	</a:t>
            </a:r>
          </a:p>
        </p:txBody>
      </p:sp>
      <p:sp>
        <p:nvSpPr>
          <p:cNvPr id="18438" name="Line 4"/>
          <p:cNvSpPr>
            <a:spLocks noChangeShapeType="1"/>
          </p:cNvSpPr>
          <p:nvPr/>
        </p:nvSpPr>
        <p:spPr bwMode="auto">
          <a:xfrm>
            <a:off x="381000" y="1676400"/>
            <a:ext cx="82296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9" name="Line 5"/>
          <p:cNvSpPr>
            <a:spLocks noChangeShapeType="1"/>
          </p:cNvSpPr>
          <p:nvPr/>
        </p:nvSpPr>
        <p:spPr bwMode="auto">
          <a:xfrm>
            <a:off x="457200" y="6096000"/>
            <a:ext cx="82296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19D07-D84E-4B1E-8C2A-651ECACC9B8E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152400" y="152400"/>
            <a:ext cx="899160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GB" sz="1000">
              <a:latin typeface=".VnArial Narrow" pitchFamily="34" charset="0"/>
            </a:endParaRPr>
          </a:p>
          <a:p>
            <a:pPr algn="ctr"/>
            <a:r>
              <a:rPr lang="en-GB" sz="2800" b="1">
                <a:solidFill>
                  <a:srgbClr val="FF9900"/>
                </a:solidFill>
                <a:latin typeface="Times New Roman" pitchFamily="18" charset="0"/>
              </a:rPr>
              <a:t>Sơ đồ dòng nguyên vật liệu</a:t>
            </a:r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476250" y="2514600"/>
            <a:ext cx="1450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600" b="1">
                <a:solidFill>
                  <a:srgbClr val="FF9900"/>
                </a:solidFill>
                <a:latin typeface=".VnArialH" pitchFamily="34" charset="0"/>
              </a:rPr>
              <a:t>Kho</a:t>
            </a:r>
            <a:endParaRPr lang="en-GB" sz="1200">
              <a:solidFill>
                <a:srgbClr val="FF9900"/>
              </a:solidFill>
              <a:latin typeface=".VnArial Narrow" pitchFamily="34" charset="0"/>
            </a:endParaRPr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>
            <a:off x="1828800" y="2057400"/>
            <a:ext cx="2667000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971800" y="2286000"/>
            <a:ext cx="13827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Hơi dung môi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857750" y="4148138"/>
            <a:ext cx="1841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GB" sz="1200">
              <a:latin typeface=".VnArial" pitchFamily="34" charset="0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5334000" y="2908300"/>
            <a:ext cx="12239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GB" sz="1400" b="1">
                <a:solidFill>
                  <a:srgbClr val="FF9900"/>
                </a:solidFill>
                <a:latin typeface="Times New Roman" pitchFamily="18" charset="0"/>
              </a:rPr>
              <a:t>Phim sau khi </a:t>
            </a:r>
          </a:p>
          <a:p>
            <a:r>
              <a:rPr lang="en-GB" sz="1400" b="1">
                <a:solidFill>
                  <a:srgbClr val="FF9900"/>
                </a:solidFill>
                <a:latin typeface="Times New Roman" pitchFamily="18" charset="0"/>
              </a:rPr>
              <a:t>cán mỏng</a:t>
            </a:r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4495800" y="2057400"/>
            <a:ext cx="0" cy="91440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082" name="Picture 10" descr="lamin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" t="25572" r="2592" b="13359"/>
          <a:stretch>
            <a:fillRect/>
          </a:stretch>
        </p:blipFill>
        <p:spPr bwMode="auto">
          <a:xfrm>
            <a:off x="4343400" y="3276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 descr="printing press wm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200400"/>
            <a:ext cx="60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Line 12"/>
          <p:cNvSpPr>
            <a:spLocks noChangeShapeType="1"/>
          </p:cNvSpPr>
          <p:nvPr/>
        </p:nvSpPr>
        <p:spPr bwMode="auto">
          <a:xfrm>
            <a:off x="7519988" y="3429000"/>
            <a:ext cx="481012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085" name="Picture 13" descr="pencil &amp; pa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" y="18288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6" name="Line 14"/>
          <p:cNvSpPr>
            <a:spLocks noChangeShapeType="1"/>
          </p:cNvSpPr>
          <p:nvPr/>
        </p:nvSpPr>
        <p:spPr bwMode="auto">
          <a:xfrm>
            <a:off x="838200" y="3429000"/>
            <a:ext cx="990600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381000" y="3506788"/>
            <a:ext cx="16319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Phim nhựa, mực</a:t>
            </a: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8001000" y="3278188"/>
            <a:ext cx="1058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Sản phẩm</a:t>
            </a: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1905000" y="1701800"/>
            <a:ext cx="3492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Phim nhựa, phim nhôm, chất kết dính</a:t>
            </a: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2133600" y="3727450"/>
            <a:ext cx="6810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In, ép</a:t>
            </a: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191000" y="3729038"/>
            <a:ext cx="1639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Cán thành màng</a:t>
            </a:r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>
            <a:off x="838200" y="2819400"/>
            <a:ext cx="0" cy="60960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>
            <a:off x="2438400" y="4114800"/>
            <a:ext cx="0" cy="45720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1600200" y="4648200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Mực thải</a:t>
            </a:r>
          </a:p>
        </p:txBody>
      </p:sp>
      <p:sp>
        <p:nvSpPr>
          <p:cNvPr id="3095" name="Line 23"/>
          <p:cNvSpPr>
            <a:spLocks noChangeShapeType="1"/>
          </p:cNvSpPr>
          <p:nvPr/>
        </p:nvSpPr>
        <p:spPr bwMode="auto">
          <a:xfrm>
            <a:off x="2971800" y="4114800"/>
            <a:ext cx="381000" cy="83820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6" name="Line 24"/>
          <p:cNvSpPr>
            <a:spLocks noChangeShapeType="1"/>
          </p:cNvSpPr>
          <p:nvPr/>
        </p:nvSpPr>
        <p:spPr bwMode="auto">
          <a:xfrm>
            <a:off x="5029200" y="4114800"/>
            <a:ext cx="0" cy="83820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7" name="Line 26"/>
          <p:cNvSpPr>
            <a:spLocks noChangeShapeType="1"/>
          </p:cNvSpPr>
          <p:nvPr/>
        </p:nvSpPr>
        <p:spPr bwMode="auto">
          <a:xfrm flipH="1">
            <a:off x="6248400" y="4114800"/>
            <a:ext cx="533400" cy="83820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8" name="Rectangle 27"/>
          <p:cNvSpPr>
            <a:spLocks noChangeArrowheads="1"/>
          </p:cNvSpPr>
          <p:nvPr/>
        </p:nvSpPr>
        <p:spPr bwMode="auto">
          <a:xfrm>
            <a:off x="533400" y="1752600"/>
            <a:ext cx="1295400" cy="1066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FF9900"/>
              </a:solidFill>
            </a:endParaRPr>
          </a:p>
        </p:txBody>
      </p:sp>
      <p:sp>
        <p:nvSpPr>
          <p:cNvPr id="3099" name="Line 28"/>
          <p:cNvSpPr>
            <a:spLocks noChangeShapeType="1"/>
          </p:cNvSpPr>
          <p:nvPr/>
        </p:nvSpPr>
        <p:spPr bwMode="auto">
          <a:xfrm>
            <a:off x="4876800" y="4953000"/>
            <a:ext cx="0" cy="68580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00" name="Text Box 29"/>
          <p:cNvSpPr txBox="1">
            <a:spLocks noChangeArrowheads="1"/>
          </p:cNvSpPr>
          <p:nvPr/>
        </p:nvSpPr>
        <p:spPr bwMode="auto">
          <a:xfrm>
            <a:off x="4191000" y="5664200"/>
            <a:ext cx="1693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Quản lý chất thải</a:t>
            </a:r>
          </a:p>
        </p:txBody>
      </p:sp>
      <p:sp>
        <p:nvSpPr>
          <p:cNvPr id="3101" name="Line 31"/>
          <p:cNvSpPr>
            <a:spLocks noChangeShapeType="1"/>
          </p:cNvSpPr>
          <p:nvPr/>
        </p:nvSpPr>
        <p:spPr bwMode="auto">
          <a:xfrm>
            <a:off x="3352800" y="4953000"/>
            <a:ext cx="2895600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02" name="Rectangle 32"/>
          <p:cNvSpPr>
            <a:spLocks noChangeArrowheads="1"/>
          </p:cNvSpPr>
          <p:nvPr/>
        </p:nvSpPr>
        <p:spPr bwMode="auto">
          <a:xfrm>
            <a:off x="1828800" y="3048000"/>
            <a:ext cx="1219200" cy="1066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03" name="Rectangle 33"/>
          <p:cNvSpPr>
            <a:spLocks noChangeArrowheads="1"/>
          </p:cNvSpPr>
          <p:nvPr/>
        </p:nvSpPr>
        <p:spPr bwMode="auto">
          <a:xfrm>
            <a:off x="4038600" y="3048000"/>
            <a:ext cx="1295400" cy="1066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04" name="Rectangle 34"/>
          <p:cNvSpPr>
            <a:spLocks noChangeArrowheads="1"/>
          </p:cNvSpPr>
          <p:nvPr/>
        </p:nvSpPr>
        <p:spPr bwMode="auto">
          <a:xfrm>
            <a:off x="6300788" y="3048000"/>
            <a:ext cx="1219200" cy="1066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05" name="Line 35"/>
          <p:cNvSpPr>
            <a:spLocks noChangeShapeType="1"/>
          </p:cNvSpPr>
          <p:nvPr/>
        </p:nvSpPr>
        <p:spPr bwMode="auto">
          <a:xfrm>
            <a:off x="5334000" y="3429000"/>
            <a:ext cx="990600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06" name="Line 36"/>
          <p:cNvSpPr>
            <a:spLocks noChangeShapeType="1"/>
          </p:cNvSpPr>
          <p:nvPr/>
        </p:nvSpPr>
        <p:spPr bwMode="auto">
          <a:xfrm>
            <a:off x="3048000" y="3429000"/>
            <a:ext cx="990600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07" name="Line 37"/>
          <p:cNvSpPr>
            <a:spLocks noChangeShapeType="1"/>
          </p:cNvSpPr>
          <p:nvPr/>
        </p:nvSpPr>
        <p:spPr bwMode="auto">
          <a:xfrm>
            <a:off x="2438400" y="5257800"/>
            <a:ext cx="0" cy="45720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08" name="Text Box 39"/>
          <p:cNvSpPr txBox="1">
            <a:spLocks noChangeArrowheads="1"/>
          </p:cNvSpPr>
          <p:nvPr/>
        </p:nvSpPr>
        <p:spPr bwMode="auto">
          <a:xfrm>
            <a:off x="3200400" y="4343400"/>
            <a:ext cx="1298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Phế liệu rắn</a:t>
            </a:r>
          </a:p>
        </p:txBody>
      </p:sp>
      <p:sp>
        <p:nvSpPr>
          <p:cNvPr id="3109" name="Text Box 40"/>
          <p:cNvSpPr txBox="1">
            <a:spLocks noChangeArrowheads="1"/>
          </p:cNvSpPr>
          <p:nvPr/>
        </p:nvSpPr>
        <p:spPr bwMode="auto">
          <a:xfrm>
            <a:off x="2895600" y="31242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GB" sz="1400" b="1">
                <a:solidFill>
                  <a:srgbClr val="FF9900"/>
                </a:solidFill>
                <a:latin typeface="Times New Roman" pitchFamily="18" charset="0"/>
              </a:rPr>
              <a:t>Phim sau khi in</a:t>
            </a:r>
          </a:p>
        </p:txBody>
      </p:sp>
      <p:sp>
        <p:nvSpPr>
          <p:cNvPr id="3110" name="Line 41"/>
          <p:cNvSpPr>
            <a:spLocks noChangeShapeType="1"/>
          </p:cNvSpPr>
          <p:nvPr/>
        </p:nvSpPr>
        <p:spPr bwMode="auto">
          <a:xfrm flipV="1">
            <a:off x="2667000" y="2590800"/>
            <a:ext cx="457200" cy="45720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11" name="Line 42"/>
          <p:cNvSpPr>
            <a:spLocks noChangeShapeType="1"/>
          </p:cNvSpPr>
          <p:nvPr/>
        </p:nvSpPr>
        <p:spPr bwMode="auto">
          <a:xfrm flipV="1">
            <a:off x="4953000" y="2590800"/>
            <a:ext cx="457200" cy="457200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12" name="Text Box 44"/>
          <p:cNvSpPr txBox="1">
            <a:spLocks noChangeArrowheads="1"/>
          </p:cNvSpPr>
          <p:nvPr/>
        </p:nvSpPr>
        <p:spPr bwMode="auto">
          <a:xfrm>
            <a:off x="6781800" y="3048000"/>
            <a:ext cx="53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113" name="Text Box 45"/>
          <p:cNvSpPr txBox="1">
            <a:spLocks noChangeArrowheads="1"/>
          </p:cNvSpPr>
          <p:nvPr/>
        </p:nvSpPr>
        <p:spPr bwMode="auto">
          <a:xfrm>
            <a:off x="6629400" y="2895600"/>
            <a:ext cx="838200" cy="1201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GB" b="1">
              <a:solidFill>
                <a:srgbClr val="FF9900"/>
              </a:solidFill>
              <a:latin typeface="VNI-Helve" pitchFamily="2" charset="0"/>
            </a:endParaRPr>
          </a:p>
          <a:p>
            <a:pPr algn="ctr">
              <a:spcBef>
                <a:spcPct val="50000"/>
              </a:spcBef>
            </a:pPr>
            <a:r>
              <a:rPr lang="en-GB" b="1">
                <a:solidFill>
                  <a:srgbClr val="FF9900"/>
                </a:solidFill>
                <a:latin typeface="VNI-Helve" pitchFamily="2" charset="0"/>
              </a:rPr>
              <a:t>CAÉT</a:t>
            </a:r>
          </a:p>
          <a:p>
            <a:pPr>
              <a:spcBef>
                <a:spcPct val="50000"/>
              </a:spcBef>
            </a:pPr>
            <a:endParaRPr lang="en-US">
              <a:solidFill>
                <a:srgbClr val="FF9900"/>
              </a:solidFill>
              <a:latin typeface="VNI-Helve" pitchFamily="2" charset="0"/>
            </a:endParaRPr>
          </a:p>
        </p:txBody>
      </p:sp>
      <p:sp>
        <p:nvSpPr>
          <p:cNvPr id="3114" name="Rectangle 46"/>
          <p:cNvSpPr>
            <a:spLocks noChangeArrowheads="1"/>
          </p:cNvSpPr>
          <p:nvPr/>
        </p:nvSpPr>
        <p:spPr bwMode="auto">
          <a:xfrm>
            <a:off x="4953000" y="2209800"/>
            <a:ext cx="1666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Hơi dung môi</a:t>
            </a:r>
            <a:endParaRPr lang="en-US" sz="1600" b="1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3115" name="Rectangle 47"/>
          <p:cNvSpPr>
            <a:spLocks noChangeArrowheads="1"/>
          </p:cNvSpPr>
          <p:nvPr/>
        </p:nvSpPr>
        <p:spPr bwMode="auto">
          <a:xfrm>
            <a:off x="1600200" y="5740400"/>
            <a:ext cx="1693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Quản lý chất thải</a:t>
            </a:r>
            <a:endParaRPr lang="en-US" sz="1600" b="1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3116" name="Text Box 48"/>
          <p:cNvSpPr txBox="1">
            <a:spLocks noChangeArrowheads="1"/>
          </p:cNvSpPr>
          <p:nvPr/>
        </p:nvSpPr>
        <p:spPr bwMode="auto">
          <a:xfrm>
            <a:off x="5029200" y="4267200"/>
            <a:ext cx="1298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Phế liệu rắn</a:t>
            </a:r>
          </a:p>
        </p:txBody>
      </p:sp>
      <p:sp>
        <p:nvSpPr>
          <p:cNvPr id="3117" name="Text Box 49"/>
          <p:cNvSpPr txBox="1">
            <a:spLocks noChangeArrowheads="1"/>
          </p:cNvSpPr>
          <p:nvPr/>
        </p:nvSpPr>
        <p:spPr bwMode="auto">
          <a:xfrm>
            <a:off x="6477000" y="4419600"/>
            <a:ext cx="1298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sz="1600" b="1">
                <a:solidFill>
                  <a:srgbClr val="FF9900"/>
                </a:solidFill>
                <a:latin typeface="Times New Roman" pitchFamily="18" charset="0"/>
              </a:rPr>
              <a:t>Phế liệu rắn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229600" cy="762000"/>
          </a:xfrm>
          <a:effectLst>
            <a:outerShdw algn="ctr" rotWithShape="0">
              <a:srgbClr val="000000"/>
            </a:outerShdw>
          </a:effectLst>
        </p:spPr>
        <p:txBody>
          <a:bodyPr lIns="46038" tIns="46038" rIns="46038" bIns="46038"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smtClean="0">
                <a:solidFill>
                  <a:srgbClr val="FF9900"/>
                </a:solidFill>
                <a:latin typeface="VNI-Times" pitchFamily="2" charset="0"/>
              </a:rPr>
              <a:t>Ñònh kieán veà caùc döï aùn “Moâi tröôøng”</a:t>
            </a:r>
            <a:endParaRPr lang="en-GB" sz="3600" b="1" smtClean="0">
              <a:solidFill>
                <a:srgbClr val="FF9900"/>
              </a:solidFill>
            </a:endParaRPr>
          </a:p>
        </p:txBody>
      </p:sp>
      <p:sp>
        <p:nvSpPr>
          <p:cNvPr id="4099" name="Rectangle 5"/>
          <p:cNvSpPr>
            <a:spLocks noGrp="1" noChangeArrowheads="1"/>
          </p:cNvSpPr>
          <p:nvPr>
            <p:ph idx="1"/>
          </p:nvPr>
        </p:nvSpPr>
        <p:spPr>
          <a:xfrm>
            <a:off x="0" y="1828800"/>
            <a:ext cx="8915400" cy="4419600"/>
          </a:xfrm>
        </p:spPr>
        <p:txBody>
          <a:bodyPr lIns="90488" tIns="44450" rIns="90488" bIns="44450"/>
          <a:lstStyle/>
          <a:p>
            <a:pPr eaLnBrk="1" hangingPunct="1">
              <a:spcAft>
                <a:spcPct val="60000"/>
              </a:spcAft>
              <a:buFont typeface="Wingdings" pitchFamily="2" charset="2"/>
              <a:buNone/>
            </a:pPr>
            <a:r>
              <a:rPr lang="en-GB" sz="2800" smtClean="0">
                <a:latin typeface=".VnArial Narrow" pitchFamily="34" charset="0"/>
              </a:rPr>
              <a:t>	</a:t>
            </a:r>
            <a:r>
              <a:rPr lang="en-GB" b="1" smtClean="0">
                <a:latin typeface="VNI-Times" pitchFamily="2" charset="0"/>
              </a:rPr>
              <a:t>Caàn thieát ñeå toàn taïi trong kinh doanh, nhöng taát yeáu seõ thieät haïi veà taøi chính vì:</a:t>
            </a:r>
            <a:endParaRPr lang="en-GB" b="1" smtClean="0">
              <a:latin typeface=".VnArial Narrow" pitchFamily="34" charset="0"/>
            </a:endParaRPr>
          </a:p>
          <a:p>
            <a:pPr lvl="1" eaLnBrk="1" hangingPunct="1">
              <a:spcAft>
                <a:spcPct val="20000"/>
              </a:spcAft>
            </a:pPr>
            <a:r>
              <a:rPr lang="en-GB" b="1" smtClean="0">
                <a:latin typeface="VNI-Times" pitchFamily="2" charset="0"/>
              </a:rPr>
              <a:t>Lieân töôûng ñeán caùc döï aùn “xöû lyù cuoái ñöôøng oáng”</a:t>
            </a:r>
            <a:endParaRPr lang="en-GB" b="1" smtClean="0">
              <a:latin typeface=".VnArial Narrow" pitchFamily="34" charset="0"/>
            </a:endParaRPr>
          </a:p>
          <a:p>
            <a:pPr lvl="1" eaLnBrk="1" hangingPunct="1">
              <a:spcAft>
                <a:spcPct val="20000"/>
              </a:spcAft>
            </a:pPr>
            <a:r>
              <a:rPr lang="en-GB" b="1" smtClean="0">
                <a:latin typeface="VNI-Times" pitchFamily="2" charset="0"/>
              </a:rPr>
              <a:t>Chöa nhaän thöùc ñöôïc caùc lôïi ích kinh teá tieàm taøng cuûa caùc giaûi phaùp mang tính phoøng ngöøa. </a:t>
            </a:r>
            <a:endParaRPr lang="en-GB" b="1" smtClean="0">
              <a:latin typeface=".VnArial Narrow" pitchFamily="34" charset="0"/>
            </a:endParaRPr>
          </a:p>
        </p:txBody>
      </p:sp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AE099-53B5-4B93-A04D-5BB82387176B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idx="1"/>
          </p:nvPr>
        </p:nvSpPr>
        <p:spPr>
          <a:xfrm>
            <a:off x="0" y="1524000"/>
            <a:ext cx="9144000" cy="4572000"/>
          </a:xfrm>
        </p:spPr>
        <p:txBody>
          <a:bodyPr lIns="90488" tIns="44450" rIns="90488" bIns="44450"/>
          <a:lstStyle/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en-GB" sz="3600" b="1" smtClean="0">
                <a:latin typeface="VNI-Times" pitchFamily="2" charset="0"/>
              </a:rPr>
              <a:t>Caùc döï aùn SXSH mang laïi caùc lôïi ích sau:</a:t>
            </a:r>
            <a:r>
              <a:rPr lang="en-GB" sz="3600" smtClean="0">
                <a:latin typeface="VNI-Times" pitchFamily="2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</a:pPr>
            <a:r>
              <a:rPr lang="en-GB" sz="3200" b="1" smtClean="0">
                <a:latin typeface="VNI-Times" pitchFamily="2" charset="0"/>
              </a:rPr>
              <a:t>Taêng hieäu suaát</a:t>
            </a:r>
          </a:p>
          <a:p>
            <a:pPr lvl="1" eaLnBrk="1" hangingPunct="1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</a:pPr>
            <a:r>
              <a:rPr lang="en-GB" sz="3200" b="1" smtClean="0">
                <a:latin typeface="VNI-Times" pitchFamily="2" charset="0"/>
              </a:rPr>
              <a:t>Giaûm chi phí saûn xuaát</a:t>
            </a:r>
          </a:p>
          <a:p>
            <a:pPr lvl="1" eaLnBrk="1" hangingPunct="1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</a:pPr>
            <a:r>
              <a:rPr lang="en-GB" sz="3200" b="1" smtClean="0">
                <a:latin typeface="VNI-Times" pitchFamily="2" charset="0"/>
              </a:rPr>
              <a:t>Taêng chaát löôïng saûn phaåm</a:t>
            </a:r>
          </a:p>
          <a:p>
            <a:pPr lvl="1" eaLnBrk="1" hangingPunct="1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</a:pPr>
            <a:r>
              <a:rPr lang="en-GB" sz="3200" b="1" smtClean="0">
                <a:latin typeface="VNI-Times" pitchFamily="2" charset="0"/>
              </a:rPr>
              <a:t>Môû roäng saûn xuaát </a:t>
            </a:r>
          </a:p>
        </p:txBody>
      </p:sp>
      <p:sp>
        <p:nvSpPr>
          <p:cNvPr id="614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91FC9-A6C9-4FB1-83BB-FE1E6891331B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512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62000"/>
          </a:xfrm>
        </p:spPr>
        <p:txBody>
          <a:bodyPr lIns="46038" tIns="46038" rIns="46038" bIns="46038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mtClean="0">
                <a:latin typeface="VNI-Times" pitchFamily="2" charset="0"/>
              </a:rPr>
              <a:t>Khaùi nieäm veà doøng tieàn</a:t>
            </a:r>
            <a:endParaRPr lang="en-GB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76400"/>
            <a:ext cx="8915400" cy="4114800"/>
          </a:xfrm>
        </p:spPr>
        <p:txBody>
          <a:bodyPr lIns="92075" tIns="46038" rIns="92075" bIns="46038"/>
          <a:lstStyle/>
          <a:p>
            <a:pPr marL="0" indent="0" eaLnBrk="1" hangingPunct="1">
              <a:buFont typeface="Wingdings" pitchFamily="2" charset="2"/>
              <a:buNone/>
            </a:pPr>
            <a:endParaRPr lang="en-GB" smtClean="0">
              <a:latin typeface=".VnArial Narrow" pitchFamily="34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GB" sz="3700" smtClean="0">
                <a:latin typeface="VNI-Times" pitchFamily="2" charset="0"/>
              </a:rPr>
              <a:t>Doøng tieàn ñöôïc phaân bieät </a:t>
            </a:r>
            <a:r>
              <a:rPr lang="en-GB" sz="3700" smtClean="0">
                <a:latin typeface=".VnArial Narrow" pitchFamily="34" charset="0"/>
              </a:rPr>
              <a:t/>
            </a:r>
            <a:br>
              <a:rPr lang="en-GB" sz="3700" smtClean="0">
                <a:latin typeface=".VnArial Narrow" pitchFamily="34" charset="0"/>
              </a:rPr>
            </a:br>
            <a:r>
              <a:rPr lang="en-GB" sz="3700" smtClean="0">
                <a:latin typeface=".VnArial Narrow" pitchFamily="34" charset="0"/>
              </a:rPr>
              <a:t>  (a)  </a:t>
            </a:r>
            <a:r>
              <a:rPr lang="en-GB" sz="3700" smtClean="0">
                <a:latin typeface="VNI-Times" pitchFamily="2" charset="0"/>
              </a:rPr>
              <a:t>chi phí</a:t>
            </a:r>
            <a:r>
              <a:rPr lang="en-GB" sz="3700" smtClean="0">
                <a:latin typeface=".VnArial Narrow" pitchFamily="34" charset="0"/>
              </a:rPr>
              <a:t>  -&gt;  </a:t>
            </a:r>
            <a:r>
              <a:rPr lang="en-GB" sz="3700" smtClean="0">
                <a:latin typeface="VNI-Times" pitchFamily="2" charset="0"/>
              </a:rPr>
              <a:t>doøng tieàn ra</a:t>
            </a:r>
            <a:endParaRPr lang="en-GB" sz="3700" smtClean="0">
              <a:latin typeface=".VnArial Narrow" pitchFamily="34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GB" sz="3700" smtClean="0">
                <a:latin typeface=".VnArial Narrow" pitchFamily="34" charset="0"/>
              </a:rPr>
              <a:t>  </a:t>
            </a:r>
            <a:r>
              <a:rPr lang="en-GB" sz="3700" smtClean="0">
                <a:latin typeface="VNI-Times" pitchFamily="2" charset="0"/>
              </a:rPr>
              <a:t>(b) doanh thu/tieát kieäm  -&gt;  doøng tieàn vaøo</a:t>
            </a:r>
          </a:p>
        </p:txBody>
      </p:sp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89F5D0-8BBB-4416-8A7C-DAED95D41A3E}" type="slidenum">
              <a:rPr lang="en-US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48" name="Group 36"/>
          <p:cNvGraphicFramePr>
            <a:graphicFrameLocks noGrp="1"/>
          </p:cNvGraphicFramePr>
          <p:nvPr>
            <p:ph type="tbl" idx="1"/>
          </p:nvPr>
        </p:nvGraphicFramePr>
        <p:xfrm>
          <a:off x="533400" y="685800"/>
          <a:ext cx="8229600" cy="4530799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17525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70000"/>
                        </a:spcBef>
                        <a:spcAft>
                          <a:spcPct val="1500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Moät laàn</a:t>
                      </a: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/>
                      </a:r>
                      <a:b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</a:b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/>
                      </a:r>
                      <a:b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</a:b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Doøng ra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Chi phí ñaàu tö ban ñaàu</a:t>
                      </a: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Doøng vaøo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Giaù trò thieát bò coøn laïi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55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Haøng naê¨m</a:t>
                      </a: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/>
                      </a:r>
                      <a:b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</a:b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/>
                      </a:r>
                      <a:b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</a:br>
                      <a:endParaRPr kumimoji="0" lang="en-GB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Chi phí vaän haønh vaø</a:t>
                      </a: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thueá</a:t>
                      </a: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Doanh thu vaø tieát kieäm ñöôïc khi vaän haønh</a:t>
                      </a: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2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1500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Khaùc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Voán löu ñoäng</a:t>
                      </a: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Voán löu ñoäng</a:t>
                      </a: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E38136-7DAE-44AC-8FF2-B2A711481C81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7918450" cy="762000"/>
          </a:xfrm>
        </p:spPr>
        <p:txBody>
          <a:bodyPr lIns="46038" tIns="46038" rIns="46038" bIns="46038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mtClean="0">
                <a:latin typeface="VNI-Times" pitchFamily="2" charset="0"/>
              </a:rPr>
              <a:t>Voán löu ñoäng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19200"/>
            <a:ext cx="7772400" cy="4876800"/>
          </a:xfrm>
        </p:spPr>
        <p:txBody>
          <a:bodyPr lIns="92075" tIns="46038" rIns="92075" bIns="46038" rtlCol="0"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sz="3000" smtClean="0">
                <a:latin typeface="VNI-Times" pitchFamily="2" charset="0"/>
              </a:rPr>
              <a:t>Voán löu ñoäng laø: </a:t>
            </a:r>
            <a:r>
              <a:rPr lang="en-GB" sz="3000" smtClean="0">
                <a:latin typeface=".VnArial Narrow" pitchFamily="34" charset="0"/>
              </a:rPr>
              <a:t>“</a:t>
            </a:r>
            <a:r>
              <a:rPr lang="en-GB" sz="3000" smtClean="0">
                <a:latin typeface="VNI-Times" pitchFamily="2" charset="0"/>
              </a:rPr>
              <a:t>toång</a:t>
            </a:r>
            <a:r>
              <a:rPr lang="en-GB" sz="3000" smtClean="0">
                <a:latin typeface=".VnArial Narrow" pitchFamily="34" charset="0"/>
              </a:rPr>
              <a:t> </a:t>
            </a:r>
            <a:r>
              <a:rPr lang="en-GB" sz="3000" smtClean="0">
                <a:latin typeface="VNI-Times" pitchFamily="2" charset="0"/>
              </a:rPr>
              <a:t>gia trò haøng hoùa vaø tieàn ñeå duy trì caùc hoïat ñoäng cuûa döï aùn</a:t>
            </a:r>
            <a:r>
              <a:rPr lang="en-GB" sz="3000" smtClean="0">
                <a:latin typeface=".VnArial Narrow" pitchFamily="34" charset="0"/>
              </a:rPr>
              <a:t>”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sz="3000" smtClean="0">
                <a:latin typeface="VNI-Times" pitchFamily="2" charset="0"/>
              </a:rPr>
              <a:t>Goàm caùc haïng muïc: </a:t>
            </a:r>
            <a:endParaRPr lang="en-GB" sz="3000" smtClean="0">
              <a:latin typeface=".VnArial Narrow" pitchFamily="34" charset="0"/>
            </a:endParaRPr>
          </a:p>
          <a:p>
            <a:pPr marL="741363" lvl="1" indent="-344488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b="1" smtClean="0">
                <a:latin typeface="VNI-Times" pitchFamily="2" charset="0"/>
              </a:rPr>
              <a:t>Nguyeân vaät lieäu trong kho</a:t>
            </a:r>
            <a:endParaRPr lang="en-GB" b="1" smtClean="0">
              <a:latin typeface=".VnArial Narrow" pitchFamily="34" charset="0"/>
            </a:endParaRPr>
          </a:p>
          <a:p>
            <a:pPr marL="741363" lvl="1" indent="-344488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b="1" smtClean="0">
                <a:latin typeface="VNI-Times" pitchFamily="2" charset="0"/>
              </a:rPr>
              <a:t>Saûn phaåm trong kho</a:t>
            </a:r>
            <a:endParaRPr lang="en-GB" b="1" smtClean="0">
              <a:latin typeface=".VnArial Narrow" pitchFamily="34" charset="0"/>
            </a:endParaRPr>
          </a:p>
          <a:p>
            <a:pPr marL="741363" lvl="1" indent="-344488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b="1" smtClean="0">
                <a:latin typeface="VNI-Times" pitchFamily="2" charset="0"/>
              </a:rPr>
              <a:t>Taùi khoûan phaûi traû / thu ñöôïc </a:t>
            </a:r>
            <a:endParaRPr lang="en-GB" b="1" smtClean="0">
              <a:latin typeface=".VnArial Narrow" pitchFamily="34" charset="0"/>
            </a:endParaRPr>
          </a:p>
          <a:p>
            <a:pPr marL="741363" lvl="1" indent="-344488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b="1" smtClean="0">
                <a:latin typeface="VNI-Times" pitchFamily="2" charset="0"/>
              </a:rPr>
              <a:t>Tieàn maët löu quyõ</a:t>
            </a:r>
            <a:endParaRPr lang="en-GB" b="1" smtClean="0">
              <a:latin typeface=".VnArial Narrow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GB" sz="2800" i="1" smtClean="0">
              <a:latin typeface="VNI-Times" pitchFamily="2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sz="2800" i="1" smtClean="0">
                <a:latin typeface="VNI-Times" pitchFamily="2" charset="0"/>
              </a:rPr>
              <a:t>Giaù trò coøn laïi laø giaù trò thanh lyù thieát bò hay vaät tö khi döï aùn keát thuùc</a:t>
            </a:r>
            <a:endParaRPr lang="en-GB" sz="2800" i="1" smtClean="0">
              <a:latin typeface=".VnArial Narrow" pitchFamily="34" charset="0"/>
            </a:endParaRPr>
          </a:p>
          <a:p>
            <a:pPr marL="741363" lvl="1" indent="-344488" eaLnBrk="1" fontAlgn="auto" hangingPunct="1">
              <a:spcAft>
                <a:spcPts val="0"/>
              </a:spcAft>
              <a:buFontTx/>
              <a:buNone/>
              <a:defRPr/>
            </a:pPr>
            <a:endParaRPr lang="en-GB" b="1" i="1" smtClean="0">
              <a:latin typeface=".VnArial Narrow" pitchFamily="34" charset="0"/>
            </a:endParaRPr>
          </a:p>
        </p:txBody>
      </p:sp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5AC927-ABD5-4969-BA07-FD8BE7DD16AA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457200"/>
            <a:ext cx="8915400" cy="762000"/>
          </a:xfrm>
        </p:spPr>
        <p:txBody>
          <a:bodyPr lIns="46038" tIns="46038" rIns="46038" bIns="46038"/>
          <a:lstStyle/>
          <a:p>
            <a:pPr eaLnBrk="1" hangingPunct="1"/>
            <a:r>
              <a:rPr lang="en-GB" sz="3600" b="1" smtClean="0">
                <a:latin typeface="VNI-Times" pitchFamily="2" charset="0"/>
              </a:rPr>
              <a:t>Tính giaù trò theo thôøi gian cho caùc doøng tieàn</a:t>
            </a:r>
            <a:endParaRPr lang="en-GB" sz="3600" b="1" smtClean="0"/>
          </a:p>
        </p:txBody>
      </p:sp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BD97FFCF-5F34-4A52-8550-1BDFD3E06E6A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3729038" y="3810000"/>
            <a:ext cx="781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r">
              <a:lnSpc>
                <a:spcPct val="90000"/>
              </a:lnSpc>
            </a:pPr>
            <a:endParaRPr lang="en-GB" sz="2000" b="1">
              <a:latin typeface=".VnArial" pitchFamily="34" charset="0"/>
            </a:endParaRPr>
          </a:p>
          <a:p>
            <a:pPr algn="r">
              <a:lnSpc>
                <a:spcPct val="90000"/>
              </a:lnSpc>
            </a:pPr>
            <a:endParaRPr lang="en-GB" sz="2000" b="1">
              <a:latin typeface=".VnArial" pitchFamily="34" charset="0"/>
            </a:endParaRP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6705600" y="2133600"/>
            <a:ext cx="12715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r"/>
            <a:r>
              <a:rPr lang="en-GB" sz="2000" b="1">
                <a:latin typeface="VNI-Times" pitchFamily="2" charset="0"/>
              </a:rPr>
              <a:t>Voán löu ñoäng</a:t>
            </a:r>
            <a:endParaRPr lang="en-GB" sz="2400" b="1">
              <a:latin typeface="VNI-Times" pitchFamily="2" charset="0"/>
            </a:endParaRPr>
          </a:p>
        </p:txBody>
      </p:sp>
      <p:sp>
        <p:nvSpPr>
          <p:cNvPr id="9222" name="Rectangle 5"/>
          <p:cNvSpPr>
            <a:spLocks noChangeArrowheads="1"/>
          </p:cNvSpPr>
          <p:nvPr/>
        </p:nvSpPr>
        <p:spPr bwMode="auto">
          <a:xfrm>
            <a:off x="3429000" y="4691063"/>
            <a:ext cx="3810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b="1">
                <a:latin typeface="VNI-Times" pitchFamily="2" charset="0"/>
              </a:rPr>
              <a:t>Chi phí vaän haønh haøng naêm</a:t>
            </a:r>
            <a:endParaRPr lang="en-GB" sz="2000" b="1">
              <a:latin typeface=".VnArial Narrow" pitchFamily="34" charset="0"/>
            </a:endParaRPr>
          </a:p>
          <a:p>
            <a:pPr algn="ctr"/>
            <a:r>
              <a:rPr lang="en-GB" sz="2000" b="1">
                <a:latin typeface="VNI-Times" pitchFamily="2" charset="0"/>
              </a:rPr>
              <a:t>Thueá haøng naêm</a:t>
            </a:r>
            <a:r>
              <a:rPr lang="en-GB" sz="2000" b="1">
                <a:latin typeface=".VnArial Narrow" pitchFamily="34" charset="0"/>
              </a:rPr>
              <a:t> </a:t>
            </a:r>
          </a:p>
          <a:p>
            <a:pPr algn="ctr"/>
            <a:r>
              <a:rPr lang="en-GB" sz="2000" b="1">
                <a:latin typeface="VNI-Times" pitchFamily="2" charset="0"/>
              </a:rPr>
              <a:t>Thanh toùan taøi chính haøng naêm</a:t>
            </a:r>
            <a:endParaRPr lang="en-GB" sz="2400" b="1">
              <a:latin typeface="VNI-Times" pitchFamily="2" charset="0"/>
            </a:endParaRPr>
          </a:p>
        </p:txBody>
      </p:sp>
      <p:sp>
        <p:nvSpPr>
          <p:cNvPr id="9223" name="Rectangle 6"/>
          <p:cNvSpPr>
            <a:spLocks noChangeArrowheads="1"/>
          </p:cNvSpPr>
          <p:nvPr/>
        </p:nvSpPr>
        <p:spPr bwMode="auto">
          <a:xfrm>
            <a:off x="6019800" y="1752600"/>
            <a:ext cx="2111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2000" b="1">
                <a:latin typeface="VNI-Times" pitchFamily="2" charset="0"/>
              </a:rPr>
              <a:t>Giaù trò coøn laïi</a:t>
            </a:r>
            <a:endParaRPr lang="en-GB" sz="2400" b="1">
              <a:latin typeface="VNI-Times" pitchFamily="2" charset="0"/>
            </a:endParaRPr>
          </a:p>
        </p:txBody>
      </p:sp>
      <p:sp>
        <p:nvSpPr>
          <p:cNvPr id="9224" name="Rectangle 7"/>
          <p:cNvSpPr>
            <a:spLocks noChangeArrowheads="1"/>
          </p:cNvSpPr>
          <p:nvPr/>
        </p:nvSpPr>
        <p:spPr bwMode="auto">
          <a:xfrm>
            <a:off x="6248400" y="1414463"/>
            <a:ext cx="1905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latin typeface="VNI-Times" pitchFamily="2" charset="0"/>
              </a:rPr>
              <a:t>Keát thuùc döï aùn</a:t>
            </a:r>
          </a:p>
        </p:txBody>
      </p:sp>
      <p:sp>
        <p:nvSpPr>
          <p:cNvPr id="9225" name="Rectangle 8"/>
          <p:cNvSpPr>
            <a:spLocks noChangeArrowheads="1"/>
          </p:cNvSpPr>
          <p:nvPr/>
        </p:nvSpPr>
        <p:spPr bwMode="auto">
          <a:xfrm>
            <a:off x="1752600" y="5300663"/>
            <a:ext cx="1828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20000"/>
              </a:spcBef>
            </a:pPr>
            <a:r>
              <a:rPr lang="en-GB" b="1">
                <a:latin typeface="VNI-Times" pitchFamily="2" charset="0"/>
              </a:rPr>
              <a:t>Thôøi gian goác</a:t>
            </a:r>
          </a:p>
        </p:txBody>
      </p:sp>
      <p:sp>
        <p:nvSpPr>
          <p:cNvPr id="9226" name="Rectangle 9"/>
          <p:cNvSpPr>
            <a:spLocks noChangeArrowheads="1"/>
          </p:cNvSpPr>
          <p:nvPr/>
        </p:nvSpPr>
        <p:spPr bwMode="auto">
          <a:xfrm>
            <a:off x="1066800" y="5867400"/>
            <a:ext cx="3155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>
                <a:latin typeface="VNI-Times" pitchFamily="2" charset="0"/>
              </a:rPr>
              <a:t>Ñaàu tö ban ñaàu</a:t>
            </a:r>
            <a:endParaRPr lang="en-GB" sz="2000" b="1">
              <a:latin typeface=".VnArial Narrow" pitchFamily="34" charset="0"/>
            </a:endParaRPr>
          </a:p>
        </p:txBody>
      </p:sp>
      <p:sp>
        <p:nvSpPr>
          <p:cNvPr id="9227" name="Rectangle 10"/>
          <p:cNvSpPr>
            <a:spLocks noChangeArrowheads="1"/>
          </p:cNvSpPr>
          <p:nvPr/>
        </p:nvSpPr>
        <p:spPr bwMode="auto">
          <a:xfrm>
            <a:off x="1600200" y="5562600"/>
            <a:ext cx="3197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>
                <a:latin typeface="VNI-Times" pitchFamily="2" charset="0"/>
              </a:rPr>
              <a:t>Voán löu ñoäng</a:t>
            </a:r>
            <a:r>
              <a:rPr lang="en-GB" sz="2000" b="1">
                <a:latin typeface=".VnArial Narrow" pitchFamily="34" charset="0"/>
              </a:rPr>
              <a:t> </a:t>
            </a:r>
          </a:p>
        </p:txBody>
      </p:sp>
      <p:sp>
        <p:nvSpPr>
          <p:cNvPr id="9228" name="Rectangle 11"/>
          <p:cNvSpPr>
            <a:spLocks noChangeArrowheads="1"/>
          </p:cNvSpPr>
          <p:nvPr/>
        </p:nvSpPr>
        <p:spPr bwMode="auto">
          <a:xfrm>
            <a:off x="1371600" y="3200400"/>
            <a:ext cx="5943600" cy="76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9" name="Rectangle 12"/>
          <p:cNvSpPr>
            <a:spLocks noChangeArrowheads="1"/>
          </p:cNvSpPr>
          <p:nvPr/>
        </p:nvSpPr>
        <p:spPr bwMode="auto">
          <a:xfrm>
            <a:off x="1447800" y="3276600"/>
            <a:ext cx="1752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230" name="Picture 13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1" b="94667"/>
          <a:stretch>
            <a:fillRect/>
          </a:stretch>
        </p:blipFill>
        <p:spPr bwMode="auto">
          <a:xfrm>
            <a:off x="1371600" y="3962400"/>
            <a:ext cx="48006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14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84" b="94667"/>
          <a:stretch>
            <a:fillRect/>
          </a:stretch>
        </p:blipFill>
        <p:spPr bwMode="auto">
          <a:xfrm>
            <a:off x="3581400" y="3962400"/>
            <a:ext cx="2590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2" name="Line 15"/>
          <p:cNvSpPr>
            <a:spLocks noChangeShapeType="1"/>
          </p:cNvSpPr>
          <p:nvPr/>
        </p:nvSpPr>
        <p:spPr bwMode="auto">
          <a:xfrm>
            <a:off x="7467600" y="3886200"/>
            <a:ext cx="685800" cy="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Text Box 16"/>
          <p:cNvSpPr txBox="1">
            <a:spLocks noChangeArrowheads="1"/>
          </p:cNvSpPr>
          <p:nvPr/>
        </p:nvSpPr>
        <p:spPr bwMode="auto">
          <a:xfrm>
            <a:off x="7242175" y="3351213"/>
            <a:ext cx="10398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sz="2000">
                <a:latin typeface=".VnArial Narrow" pitchFamily="34" charset="0"/>
              </a:rPr>
              <a:t>Thêi gian</a:t>
            </a:r>
          </a:p>
        </p:txBody>
      </p:sp>
      <p:sp>
        <p:nvSpPr>
          <p:cNvPr id="9234" name="Text Box 17"/>
          <p:cNvSpPr txBox="1">
            <a:spLocks noChangeArrowheads="1"/>
          </p:cNvSpPr>
          <p:nvPr/>
        </p:nvSpPr>
        <p:spPr bwMode="auto">
          <a:xfrm>
            <a:off x="1447800" y="33528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sz="2400">
                <a:latin typeface="VNI-Times" pitchFamily="2" charset="0"/>
              </a:rPr>
              <a:t>Naêm</a:t>
            </a:r>
            <a:r>
              <a:rPr lang="en-GB" sz="2400">
                <a:latin typeface=".VnArial Narrow" pitchFamily="34" charset="0"/>
              </a:rPr>
              <a:t> 1</a:t>
            </a:r>
          </a:p>
        </p:txBody>
      </p:sp>
      <p:sp>
        <p:nvSpPr>
          <p:cNvPr id="9235" name="Rectangle 18"/>
          <p:cNvSpPr>
            <a:spLocks noChangeArrowheads="1"/>
          </p:cNvSpPr>
          <p:nvPr/>
        </p:nvSpPr>
        <p:spPr bwMode="auto">
          <a:xfrm>
            <a:off x="3352800" y="3276600"/>
            <a:ext cx="1752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6" name="Text Box 19"/>
          <p:cNvSpPr txBox="1">
            <a:spLocks noChangeArrowheads="1"/>
          </p:cNvSpPr>
          <p:nvPr/>
        </p:nvSpPr>
        <p:spPr bwMode="auto">
          <a:xfrm>
            <a:off x="3352800" y="33528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sz="2400" b="1">
                <a:latin typeface="VNI-Times" pitchFamily="2" charset="0"/>
              </a:rPr>
              <a:t>Naêm  </a:t>
            </a:r>
            <a:r>
              <a:rPr lang="en-GB" sz="2400">
                <a:latin typeface=".VnArial Narrow" pitchFamily="34" charset="0"/>
              </a:rPr>
              <a:t>2</a:t>
            </a:r>
          </a:p>
        </p:txBody>
      </p:sp>
      <p:pic>
        <p:nvPicPr>
          <p:cNvPr id="9237" name="Picture 20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84" b="94667"/>
          <a:stretch>
            <a:fillRect/>
          </a:stretch>
        </p:blipFill>
        <p:spPr bwMode="auto">
          <a:xfrm>
            <a:off x="4738688" y="3962400"/>
            <a:ext cx="2590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8" name="Rectangle 21"/>
          <p:cNvSpPr>
            <a:spLocks noChangeArrowheads="1"/>
          </p:cNvSpPr>
          <p:nvPr/>
        </p:nvSpPr>
        <p:spPr bwMode="auto">
          <a:xfrm>
            <a:off x="5257800" y="3276600"/>
            <a:ext cx="1752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9" name="Text Box 22"/>
          <p:cNvSpPr txBox="1">
            <a:spLocks noChangeArrowheads="1"/>
          </p:cNvSpPr>
          <p:nvPr/>
        </p:nvSpPr>
        <p:spPr bwMode="auto">
          <a:xfrm>
            <a:off x="5257800" y="33528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sz="2400" b="1">
                <a:latin typeface="VNI-Times" pitchFamily="2" charset="0"/>
              </a:rPr>
              <a:t>Naêm </a:t>
            </a:r>
            <a:r>
              <a:rPr lang="en-GB" sz="2400">
                <a:latin typeface=".VnArial Narrow" pitchFamily="34" charset="0"/>
              </a:rPr>
              <a:t>3</a:t>
            </a:r>
          </a:p>
        </p:txBody>
      </p:sp>
      <p:pic>
        <p:nvPicPr>
          <p:cNvPr id="9240" name="Picture 23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1" b="94667"/>
          <a:stretch>
            <a:fillRect/>
          </a:stretch>
        </p:blipFill>
        <p:spPr bwMode="auto">
          <a:xfrm>
            <a:off x="1371600" y="3048000"/>
            <a:ext cx="48006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1" name="Picture 24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84" b="94667"/>
          <a:stretch>
            <a:fillRect/>
          </a:stretch>
        </p:blipFill>
        <p:spPr bwMode="auto">
          <a:xfrm>
            <a:off x="3581400" y="3048000"/>
            <a:ext cx="2590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2" name="Picture 25" descr="filmbac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84" b="94667"/>
          <a:stretch>
            <a:fillRect/>
          </a:stretch>
        </p:blipFill>
        <p:spPr bwMode="auto">
          <a:xfrm>
            <a:off x="4738688" y="3048000"/>
            <a:ext cx="2590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3" name="Rectangle 26"/>
          <p:cNvSpPr>
            <a:spLocks noChangeArrowheads="1"/>
          </p:cNvSpPr>
          <p:nvPr/>
        </p:nvSpPr>
        <p:spPr bwMode="auto">
          <a:xfrm>
            <a:off x="7086600" y="3276600"/>
            <a:ext cx="2286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44" name="Rectangle 27"/>
          <p:cNvSpPr>
            <a:spLocks noChangeArrowheads="1"/>
          </p:cNvSpPr>
          <p:nvPr/>
        </p:nvSpPr>
        <p:spPr bwMode="auto">
          <a:xfrm>
            <a:off x="3124200" y="2133600"/>
            <a:ext cx="3505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2000" b="1">
                <a:latin typeface="VNI-Times" pitchFamily="2" charset="0"/>
              </a:rPr>
              <a:t>Doanh thu / Tieát kieäm haøng naêm </a:t>
            </a:r>
            <a:endParaRPr lang="en-GB" sz="2000" b="1">
              <a:latin typeface=".VnArial Narrow" pitchFamily="34" charset="0"/>
            </a:endParaRPr>
          </a:p>
        </p:txBody>
      </p:sp>
      <p:sp>
        <p:nvSpPr>
          <p:cNvPr id="9245" name="Line 28"/>
          <p:cNvSpPr>
            <a:spLocks noChangeShapeType="1"/>
          </p:cNvSpPr>
          <p:nvPr/>
        </p:nvSpPr>
        <p:spPr bwMode="auto">
          <a:xfrm>
            <a:off x="3200400" y="2514600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none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46" name="Line 29"/>
          <p:cNvSpPr>
            <a:spLocks noChangeShapeType="1"/>
          </p:cNvSpPr>
          <p:nvPr/>
        </p:nvSpPr>
        <p:spPr bwMode="auto">
          <a:xfrm>
            <a:off x="5105400" y="2514600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none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47" name="Line 30"/>
          <p:cNvSpPr>
            <a:spLocks noChangeShapeType="1"/>
          </p:cNvSpPr>
          <p:nvPr/>
        </p:nvSpPr>
        <p:spPr bwMode="auto">
          <a:xfrm>
            <a:off x="6553200" y="2590800"/>
            <a:ext cx="304800" cy="4572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none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48" name="Line 31"/>
          <p:cNvSpPr>
            <a:spLocks noChangeShapeType="1"/>
          </p:cNvSpPr>
          <p:nvPr/>
        </p:nvSpPr>
        <p:spPr bwMode="auto">
          <a:xfrm>
            <a:off x="3200400" y="4114800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oval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49" name="Line 32"/>
          <p:cNvSpPr>
            <a:spLocks noChangeShapeType="1"/>
          </p:cNvSpPr>
          <p:nvPr/>
        </p:nvSpPr>
        <p:spPr bwMode="auto">
          <a:xfrm>
            <a:off x="5105400" y="4114800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oval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50" name="Line 33"/>
          <p:cNvSpPr>
            <a:spLocks noChangeShapeType="1"/>
          </p:cNvSpPr>
          <p:nvPr/>
        </p:nvSpPr>
        <p:spPr bwMode="auto">
          <a:xfrm>
            <a:off x="6934200" y="4114800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oval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51" name="Line 34"/>
          <p:cNvSpPr>
            <a:spLocks noChangeShapeType="1"/>
          </p:cNvSpPr>
          <p:nvPr/>
        </p:nvSpPr>
        <p:spPr bwMode="auto">
          <a:xfrm>
            <a:off x="1447800" y="4114800"/>
            <a:ext cx="0" cy="17526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oval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52" name="Line 35"/>
          <p:cNvSpPr>
            <a:spLocks noChangeShapeType="1"/>
          </p:cNvSpPr>
          <p:nvPr/>
        </p:nvSpPr>
        <p:spPr bwMode="auto">
          <a:xfrm>
            <a:off x="1447800" y="4114800"/>
            <a:ext cx="228600" cy="15240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oval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53" name="Line 36"/>
          <p:cNvSpPr>
            <a:spLocks noChangeShapeType="1"/>
          </p:cNvSpPr>
          <p:nvPr/>
        </p:nvSpPr>
        <p:spPr bwMode="auto">
          <a:xfrm>
            <a:off x="6934200" y="2514600"/>
            <a:ext cx="0" cy="533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none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54" name="Line 37"/>
          <p:cNvSpPr>
            <a:spLocks noChangeShapeType="1"/>
          </p:cNvSpPr>
          <p:nvPr/>
        </p:nvSpPr>
        <p:spPr bwMode="auto">
          <a:xfrm>
            <a:off x="6629400" y="2133600"/>
            <a:ext cx="304800" cy="91440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none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28600"/>
            <a:ext cx="6908800" cy="685800"/>
          </a:xfrm>
        </p:spPr>
        <p:txBody>
          <a:bodyPr lIns="46038" tIns="46038" rIns="46038" bIns="46038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000" b="1" smtClean="0">
                <a:latin typeface="VNI-Times" pitchFamily="2" charset="0"/>
              </a:rPr>
              <a:t>Chæ soá ño khaû naêng sinh lôøi</a:t>
            </a:r>
            <a:r>
              <a:rPr lang="en-GB" sz="4000" smtClean="0">
                <a:latin typeface="VNI-Times" pitchFamily="2" charset="0"/>
              </a:rPr>
              <a:t> </a:t>
            </a:r>
            <a:endParaRPr lang="en-GB" sz="400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7797800" cy="4114800"/>
          </a:xfrm>
        </p:spPr>
        <p:txBody>
          <a:bodyPr lIns="92075" tIns="46038" rIns="92075" bIns="46038"/>
          <a:lstStyle/>
          <a:p>
            <a:pPr marL="0" indent="0" eaLnBrk="1" hangingPunct="1">
              <a:buFont typeface="Wingdings" pitchFamily="2" charset="2"/>
              <a:buNone/>
            </a:pPr>
            <a:endParaRPr lang="en-GB" smtClean="0">
              <a:latin typeface=".VnArial Narrow" pitchFamily="34" charset="0"/>
            </a:endParaRPr>
          </a:p>
          <a:p>
            <a:pPr marL="858838" lvl="2" indent="-285750" eaLnBrk="1" hangingPunct="1">
              <a:spcAft>
                <a:spcPct val="10000"/>
              </a:spcAft>
            </a:pPr>
            <a:r>
              <a:rPr lang="en-GB" sz="3600" b="1" smtClean="0">
                <a:latin typeface="VNI-Times" pitchFamily="2" charset="0"/>
              </a:rPr>
              <a:t>Hoøan voán giaûn ñôn</a:t>
            </a:r>
            <a:endParaRPr lang="en-GB" sz="3600" b="1" smtClean="0">
              <a:latin typeface=".VnArial Narrow" pitchFamily="34" charset="0"/>
            </a:endParaRPr>
          </a:p>
          <a:p>
            <a:pPr marL="858838" lvl="2" indent="-285750" eaLnBrk="1" hangingPunct="1">
              <a:spcAft>
                <a:spcPct val="10000"/>
              </a:spcAft>
            </a:pPr>
            <a:r>
              <a:rPr lang="en-GB" sz="3600" b="1" smtClean="0">
                <a:latin typeface="VNI-Times" pitchFamily="2" charset="0"/>
              </a:rPr>
              <a:t>Lôïi töùc ñaàu tö </a:t>
            </a:r>
          </a:p>
          <a:p>
            <a:pPr marL="858838" lvl="2" indent="-285750" eaLnBrk="1" hangingPunct="1">
              <a:spcAft>
                <a:spcPct val="10000"/>
              </a:spcAft>
            </a:pPr>
            <a:r>
              <a:rPr lang="en-GB" sz="3600" b="1" smtClean="0">
                <a:latin typeface="VNI-Times" pitchFamily="2" charset="0"/>
              </a:rPr>
              <a:t>Gía  trò hieän taïi thuaàn</a:t>
            </a:r>
          </a:p>
          <a:p>
            <a:pPr marL="858838" lvl="2" indent="-285750" eaLnBrk="1" hangingPunct="1">
              <a:spcAft>
                <a:spcPct val="10000"/>
              </a:spcAft>
            </a:pPr>
            <a:r>
              <a:rPr lang="en-GB" sz="3600" b="1" smtClean="0">
                <a:latin typeface="VNI-Times" pitchFamily="2" charset="0"/>
              </a:rPr>
              <a:t>Tyû leä lôïi töùc noäi taïi</a:t>
            </a:r>
            <a:endParaRPr lang="en-GB" sz="3600" b="1" smtClean="0">
              <a:latin typeface=".VnArial Narrow" pitchFamily="34" charset="0"/>
            </a:endParaRPr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A77BBEA2-D80C-4563-A325-E3802D96AA2C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</TotalTime>
  <Words>1792</Words>
  <Application>Microsoft Office PowerPoint</Application>
  <PresentationFormat>On-screen Show (4:3)</PresentationFormat>
  <Paragraphs>226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1" baseType="lpstr">
      <vt:lpstr>Verdana</vt:lpstr>
      <vt:lpstr>Arial</vt:lpstr>
      <vt:lpstr>Calibri</vt:lpstr>
      <vt:lpstr>VNI-Aptima</vt:lpstr>
      <vt:lpstr>VNI-Auchon</vt:lpstr>
      <vt:lpstr>.VnArial Narrow</vt:lpstr>
      <vt:lpstr>Times New Roman</vt:lpstr>
      <vt:lpstr>.VnArialH</vt:lpstr>
      <vt:lpstr>.VnArial</vt:lpstr>
      <vt:lpstr>VNI-Helve</vt:lpstr>
      <vt:lpstr>VNI-Times</vt:lpstr>
      <vt:lpstr>Wingdings</vt:lpstr>
      <vt:lpstr>Symbol</vt:lpstr>
      <vt:lpstr>Office Theme</vt:lpstr>
      <vt:lpstr>Chöông 5</vt:lpstr>
      <vt:lpstr>PowerPoint Presentation</vt:lpstr>
      <vt:lpstr>Ñònh kieán veà caùc döï aùn “Moâi tröôøng”</vt:lpstr>
      <vt:lpstr>PowerPoint Presentation</vt:lpstr>
      <vt:lpstr>Khaùi nieäm veà doøng tieàn</vt:lpstr>
      <vt:lpstr>PowerPoint Presentation</vt:lpstr>
      <vt:lpstr>Voán löu ñoäng</vt:lpstr>
      <vt:lpstr>Tính giaù trò theo thôøi gian cho caùc doøng tieàn</vt:lpstr>
      <vt:lpstr>Chæ soá ño khaû naêng sinh lôøi </vt:lpstr>
      <vt:lpstr>Hoøan voán giaûn ñôn</vt:lpstr>
      <vt:lpstr>Doøng tieàn trong Döï aùn laép ñaët camera kieåm tra chaát löôïng</vt:lpstr>
      <vt:lpstr>Döï aùn camera kieåm tra chaát löôïng</vt:lpstr>
      <vt:lpstr>Tổng số tiền tiết kiệm được trong 3 năm:  Tiết kiệm hàng năm         $38.463      x 3 năm   Tổng cộng          $115.389  </vt:lpstr>
      <vt:lpstr>Quy caùc doøng tieàn ra thaønh giaù trò hieän taïi</vt:lpstr>
      <vt:lpstr>Quy caùc doøng tieàn thaønh  Giaù trò hieän taïi</vt:lpstr>
      <vt:lpstr>PowerPoint Presentation</vt:lpstr>
      <vt:lpstr>Caùc giaù trò Heä soá hieän taïi –  giaù trò hieän taïi cuûa 1$ trong töông lai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Chöông 9: CAÙC NHU CAÀU HOÅ TRÔÏ (Utilities)</dc:title>
  <dc:creator>ThanhTruoc</dc:creator>
  <cp:lastModifiedBy>ThanhTruoc</cp:lastModifiedBy>
  <cp:revision>33</cp:revision>
  <dcterms:created xsi:type="dcterms:W3CDTF">2006-09-25T02:48:41Z</dcterms:created>
  <dcterms:modified xsi:type="dcterms:W3CDTF">2013-05-23T04:57:44Z</dcterms:modified>
</cp:coreProperties>
</file>