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1"/>
  </p:notesMasterIdLst>
  <p:handoutMasterIdLst>
    <p:handoutMasterId r:id="rId32"/>
  </p:handoutMasterIdLst>
  <p:sldIdLst>
    <p:sldId id="256" r:id="rId2"/>
    <p:sldId id="258" r:id="rId3"/>
    <p:sldId id="260" r:id="rId4"/>
    <p:sldId id="259" r:id="rId5"/>
    <p:sldId id="261" r:id="rId6"/>
    <p:sldId id="264" r:id="rId7"/>
    <p:sldId id="262" r:id="rId8"/>
    <p:sldId id="263" r:id="rId9"/>
    <p:sldId id="265" r:id="rId10"/>
    <p:sldId id="267" r:id="rId11"/>
    <p:sldId id="269" r:id="rId12"/>
    <p:sldId id="266"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55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D:\bai%20viet\Duong%20chuan%203.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Book2"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3"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
  <c:chart>
    <c:autoTitleDeleted val="1"/>
    <c:plotArea>
      <c:layout>
        <c:manualLayout>
          <c:layoutTarget val="inner"/>
          <c:xMode val="edge"/>
          <c:yMode val="edge"/>
          <c:x val="9.9393009823323927E-2"/>
          <c:y val="2.9518161576356339E-2"/>
          <c:w val="0.84742206838827971"/>
          <c:h val="0.82774764130206324"/>
        </c:manualLayout>
      </c:layout>
      <c:scatterChart>
        <c:scatterStyle val="lineMarker"/>
        <c:ser>
          <c:idx val="1"/>
          <c:order val="1"/>
          <c:spPr>
            <a:ln w="28575">
              <a:noFill/>
            </a:ln>
          </c:spPr>
          <c:xVal>
            <c:numRef>
              <c:f>Sheet1!$A$2:$A$7</c:f>
              <c:numCache>
                <c:formatCode>General</c:formatCode>
                <c:ptCount val="6"/>
                <c:pt idx="0">
                  <c:v>0</c:v>
                </c:pt>
                <c:pt idx="1">
                  <c:v>2</c:v>
                </c:pt>
                <c:pt idx="2">
                  <c:v>4</c:v>
                </c:pt>
                <c:pt idx="3">
                  <c:v>6</c:v>
                </c:pt>
                <c:pt idx="4">
                  <c:v>8</c:v>
                </c:pt>
                <c:pt idx="5">
                  <c:v>10</c:v>
                </c:pt>
              </c:numCache>
            </c:numRef>
          </c:xVal>
          <c:yVal>
            <c:numRef>
              <c:f>Sheet1!$B$2:$B$7</c:f>
              <c:numCache>
                <c:formatCode>General</c:formatCode>
                <c:ptCount val="6"/>
                <c:pt idx="0">
                  <c:v>0</c:v>
                </c:pt>
                <c:pt idx="1">
                  <c:v>5.6000000000000022E-2</c:v>
                </c:pt>
                <c:pt idx="2">
                  <c:v>0.10199999999999998</c:v>
                </c:pt>
                <c:pt idx="3">
                  <c:v>0.15100000000000041</c:v>
                </c:pt>
                <c:pt idx="4">
                  <c:v>0.20500000000000004</c:v>
                </c:pt>
                <c:pt idx="5">
                  <c:v>0.255</c:v>
                </c:pt>
              </c:numCache>
            </c:numRef>
          </c:yVal>
        </c:ser>
        <c:ser>
          <c:idx val="0"/>
          <c:order val="0"/>
          <c:spPr>
            <a:ln w="28575">
              <a:noFill/>
            </a:ln>
          </c:spPr>
          <c:trendline>
            <c:trendlineType val="linear"/>
            <c:dispRSqr val="1"/>
            <c:dispEq val="1"/>
            <c:trendlineLbl>
              <c:layout>
                <c:manualLayout>
                  <c:x val="-5.9658495308302903E-2"/>
                  <c:y val="2.5406402796188571E-2"/>
                </c:manualLayout>
              </c:layout>
              <c:tx>
                <c:rich>
                  <a:bodyPr/>
                  <a:lstStyle/>
                  <a:p>
                    <a:pPr>
                      <a:defRPr/>
                    </a:pPr>
                    <a:r>
                      <a:rPr lang="en-US" sz="1200" b="1" baseline="0" dirty="0">
                        <a:latin typeface="Times New Roman" pitchFamily="18" charset="0"/>
                        <a:cs typeface="Times New Roman" pitchFamily="18" charset="0"/>
                      </a:rPr>
                      <a:t>y = 0.025x + 0.001
R² = 0.999</a:t>
                    </a:r>
                    <a:endParaRPr lang="en-US" sz="1200" b="1" dirty="0">
                      <a:latin typeface="Times New Roman" pitchFamily="18" charset="0"/>
                      <a:cs typeface="Times New Roman" pitchFamily="18" charset="0"/>
                    </a:endParaRPr>
                  </a:p>
                </c:rich>
              </c:tx>
              <c:numFmt formatCode="General" sourceLinked="0"/>
            </c:trendlineLbl>
          </c:trendline>
          <c:xVal>
            <c:numRef>
              <c:f>Sheet1!$A$2:$A$7</c:f>
              <c:numCache>
                <c:formatCode>General</c:formatCode>
                <c:ptCount val="6"/>
                <c:pt idx="0">
                  <c:v>0</c:v>
                </c:pt>
                <c:pt idx="1">
                  <c:v>2</c:v>
                </c:pt>
                <c:pt idx="2">
                  <c:v>4</c:v>
                </c:pt>
                <c:pt idx="3">
                  <c:v>6</c:v>
                </c:pt>
                <c:pt idx="4">
                  <c:v>8</c:v>
                </c:pt>
                <c:pt idx="5">
                  <c:v>10</c:v>
                </c:pt>
              </c:numCache>
            </c:numRef>
          </c:xVal>
          <c:yVal>
            <c:numRef>
              <c:f>Sheet1!$B$2:$B$7</c:f>
              <c:numCache>
                <c:formatCode>General</c:formatCode>
                <c:ptCount val="6"/>
                <c:pt idx="0">
                  <c:v>0</c:v>
                </c:pt>
                <c:pt idx="1">
                  <c:v>5.6000000000000022E-2</c:v>
                </c:pt>
                <c:pt idx="2">
                  <c:v>0.10199999999999998</c:v>
                </c:pt>
                <c:pt idx="3">
                  <c:v>0.15100000000000041</c:v>
                </c:pt>
                <c:pt idx="4">
                  <c:v>0.20500000000000004</c:v>
                </c:pt>
                <c:pt idx="5">
                  <c:v>0.255</c:v>
                </c:pt>
              </c:numCache>
            </c:numRef>
          </c:yVal>
        </c:ser>
        <c:axId val="49371008"/>
        <c:axId val="49377280"/>
      </c:scatterChart>
      <c:valAx>
        <c:axId val="49371008"/>
        <c:scaling>
          <c:orientation val="minMax"/>
        </c:scaling>
        <c:axPos val="b"/>
        <c:title>
          <c:tx>
            <c:rich>
              <a:bodyPr/>
              <a:lstStyle/>
              <a:p>
                <a:pPr>
                  <a:defRPr/>
                </a:pPr>
                <a:r>
                  <a:rPr lang="en-US" sz="1200" dirty="0">
                    <a:latin typeface="Times New Roman" pitchFamily="18" charset="0"/>
                    <a:cs typeface="Times New Roman" pitchFamily="18" charset="0"/>
                  </a:rPr>
                  <a:t>C×10</a:t>
                </a:r>
                <a:r>
                  <a:rPr lang="en-US" sz="1200" baseline="30000" dirty="0">
                    <a:latin typeface="Times New Roman" pitchFamily="18" charset="0"/>
                    <a:cs typeface="Times New Roman" pitchFamily="18" charset="0"/>
                  </a:rPr>
                  <a:t>-4</a:t>
                </a:r>
                <a:r>
                  <a:rPr lang="en-US" sz="1200" b="1" i="0" u="none" strike="noStrike" baseline="0" dirty="0">
                    <a:latin typeface="Times New Roman" pitchFamily="18" charset="0"/>
                    <a:cs typeface="Times New Roman" pitchFamily="18" charset="0"/>
                  </a:rPr>
                  <a:t>(M)</a:t>
                </a:r>
                <a:endParaRPr lang="en-US" sz="1200" baseline="-25000" dirty="0">
                  <a:latin typeface="Times New Roman" pitchFamily="18" charset="0"/>
                  <a:cs typeface="Times New Roman" pitchFamily="18" charset="0"/>
                </a:endParaRPr>
              </a:p>
            </c:rich>
          </c:tx>
          <c:layout>
            <c:manualLayout>
              <c:xMode val="edge"/>
              <c:yMode val="edge"/>
              <c:x val="0.49238526818871614"/>
              <c:y val="0.9078895693089164"/>
            </c:manualLayout>
          </c:layout>
        </c:title>
        <c:numFmt formatCode="General" sourceLinked="1"/>
        <c:tickLblPos val="nextTo"/>
        <c:crossAx val="49377280"/>
        <c:crosses val="autoZero"/>
        <c:crossBetween val="midCat"/>
      </c:valAx>
      <c:valAx>
        <c:axId val="49377280"/>
        <c:scaling>
          <c:orientation val="minMax"/>
        </c:scaling>
        <c:axPos val="l"/>
        <c:title>
          <c:tx>
            <c:rich>
              <a:bodyPr/>
              <a:lstStyle/>
              <a:p>
                <a:pPr>
                  <a:defRPr sz="1200">
                    <a:latin typeface="Times New Roman" pitchFamily="18" charset="0"/>
                    <a:cs typeface="Times New Roman" pitchFamily="18" charset="0"/>
                  </a:defRPr>
                </a:pPr>
                <a:r>
                  <a:rPr lang="en-US" sz="1200" dirty="0">
                    <a:latin typeface="Times New Roman" pitchFamily="18" charset="0"/>
                    <a:cs typeface="Times New Roman" pitchFamily="18" charset="0"/>
                  </a:rPr>
                  <a:t>A</a:t>
                </a:r>
              </a:p>
            </c:rich>
          </c:tx>
          <c:layout/>
        </c:title>
        <c:numFmt formatCode="General" sourceLinked="1"/>
        <c:tickLblPos val="nextTo"/>
        <c:crossAx val="49371008"/>
        <c:crosses val="autoZero"/>
        <c:crossBetween val="midCat"/>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5.9077505017755126E-2"/>
          <c:y val="5.1400441560045182E-2"/>
          <c:w val="0.78323498533271541"/>
          <c:h val="0.80682435203412095"/>
        </c:manualLayout>
      </c:layout>
      <c:scatterChart>
        <c:scatterStyle val="lineMarker"/>
        <c:ser>
          <c:idx val="0"/>
          <c:order val="0"/>
          <c:spPr>
            <a:ln w="28575">
              <a:noFill/>
            </a:ln>
          </c:spPr>
          <c:trendline>
            <c:spPr>
              <a:ln w="19050"/>
            </c:spPr>
            <c:trendlineType val="linear"/>
            <c:forward val="50"/>
            <c:backward val="50"/>
            <c:dispRSqr val="1"/>
            <c:dispEq val="1"/>
            <c:trendlineLbl>
              <c:layout>
                <c:manualLayout>
                  <c:x val="-0.11207434297985479"/>
                  <c:y val="2.2715213818993208E-2"/>
                </c:manualLayout>
              </c:layout>
              <c:numFmt formatCode="General" sourceLinked="0"/>
            </c:trendlineLbl>
          </c:trendline>
          <c:xVal>
            <c:numRef>
              <c:f>Sheet1!$A$2:$A$6</c:f>
              <c:numCache>
                <c:formatCode>General</c:formatCode>
                <c:ptCount val="5"/>
                <c:pt idx="0">
                  <c:v>200</c:v>
                </c:pt>
                <c:pt idx="1">
                  <c:v>400</c:v>
                </c:pt>
                <c:pt idx="2">
                  <c:v>600</c:v>
                </c:pt>
                <c:pt idx="3">
                  <c:v>800</c:v>
                </c:pt>
                <c:pt idx="4">
                  <c:v>1000</c:v>
                </c:pt>
              </c:numCache>
            </c:numRef>
          </c:xVal>
          <c:yVal>
            <c:numRef>
              <c:f>Sheet1!$B$2:$B$6</c:f>
              <c:numCache>
                <c:formatCode>General</c:formatCode>
                <c:ptCount val="5"/>
                <c:pt idx="0">
                  <c:v>10.210000000000001</c:v>
                </c:pt>
                <c:pt idx="1">
                  <c:v>11.950000000000006</c:v>
                </c:pt>
                <c:pt idx="2">
                  <c:v>15.860000000000024</c:v>
                </c:pt>
                <c:pt idx="3">
                  <c:v>17.779999999999987</c:v>
                </c:pt>
                <c:pt idx="4">
                  <c:v>21.459999999999987</c:v>
                </c:pt>
              </c:numCache>
            </c:numRef>
          </c:yVal>
        </c:ser>
        <c:axId val="49402240"/>
        <c:axId val="49404160"/>
      </c:scatterChart>
      <c:valAx>
        <c:axId val="49402240"/>
        <c:scaling>
          <c:orientation val="minMax"/>
          <c:min val="100"/>
        </c:scaling>
        <c:axPos val="b"/>
        <c:title>
          <c:tx>
            <c:rich>
              <a:bodyPr/>
              <a:lstStyle/>
              <a:p>
                <a:pPr>
                  <a:defRPr/>
                </a:pPr>
                <a:r>
                  <a:rPr lang="en-US"/>
                  <a:t>C</a:t>
                </a:r>
              </a:p>
            </c:rich>
          </c:tx>
          <c:layout/>
        </c:title>
        <c:numFmt formatCode="General" sourceLinked="1"/>
        <c:tickLblPos val="nextTo"/>
        <c:crossAx val="49404160"/>
        <c:crosses val="autoZero"/>
        <c:crossBetween val="midCat"/>
      </c:valAx>
      <c:valAx>
        <c:axId val="49404160"/>
        <c:scaling>
          <c:orientation val="minMax"/>
          <c:max val="26"/>
          <c:min val="5"/>
        </c:scaling>
        <c:axPos val="l"/>
        <c:title>
          <c:tx>
            <c:rich>
              <a:bodyPr/>
              <a:lstStyle/>
              <a:p>
                <a:pPr>
                  <a:defRPr/>
                </a:pPr>
                <a:r>
                  <a:rPr lang="en-US"/>
                  <a:t>C/q</a:t>
                </a:r>
              </a:p>
            </c:rich>
          </c:tx>
          <c:layout/>
        </c:title>
        <c:numFmt formatCode="General" sourceLinked="1"/>
        <c:tickLblPos val="nextTo"/>
        <c:crossAx val="49402240"/>
        <c:crosses val="autoZero"/>
        <c:crossBetween val="midCat"/>
        <c:majorUnit val="5"/>
      </c:valAx>
    </c:plotArea>
    <c:plotVisOnly val="1"/>
  </c:chart>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9.2634687111479541E-2"/>
          <c:y val="0.13612747759978278"/>
          <c:w val="0.82764021273656618"/>
          <c:h val="0.75908634265544395"/>
        </c:manualLayout>
      </c:layout>
      <c:scatterChart>
        <c:scatterStyle val="lineMarker"/>
        <c:ser>
          <c:idx val="0"/>
          <c:order val="0"/>
          <c:spPr>
            <a:ln w="28575">
              <a:noFill/>
            </a:ln>
          </c:spPr>
          <c:trendline>
            <c:spPr>
              <a:ln w="19050"/>
            </c:spPr>
            <c:trendlineType val="linear"/>
            <c:forward val="0.05"/>
            <c:backward val="0.05"/>
            <c:dispRSqr val="1"/>
            <c:trendlineLbl>
              <c:layout>
                <c:manualLayout>
                  <c:x val="3.6925945004538011E-2"/>
                  <c:y val="0.16205403346663691"/>
                </c:manualLayout>
              </c:layout>
              <c:numFmt formatCode="General" sourceLinked="0"/>
            </c:trendlineLbl>
          </c:trendline>
          <c:xVal>
            <c:numRef>
              <c:f>Sheet1!$A$2:$A$6</c:f>
              <c:numCache>
                <c:formatCode>General</c:formatCode>
                <c:ptCount val="5"/>
                <c:pt idx="0">
                  <c:v>2.2999999999999998</c:v>
                </c:pt>
                <c:pt idx="1">
                  <c:v>2.6</c:v>
                </c:pt>
                <c:pt idx="2">
                  <c:v>2.8</c:v>
                </c:pt>
                <c:pt idx="3">
                  <c:v>2.9</c:v>
                </c:pt>
                <c:pt idx="4">
                  <c:v>3</c:v>
                </c:pt>
              </c:numCache>
            </c:numRef>
          </c:xVal>
          <c:yVal>
            <c:numRef>
              <c:f>Sheet1!$B$2:$B$6</c:f>
              <c:numCache>
                <c:formatCode>General</c:formatCode>
                <c:ptCount val="5"/>
                <c:pt idx="0">
                  <c:v>1.29</c:v>
                </c:pt>
                <c:pt idx="1">
                  <c:v>1.52</c:v>
                </c:pt>
                <c:pt idx="2">
                  <c:v>1.58</c:v>
                </c:pt>
                <c:pt idx="3">
                  <c:v>1.6500000000000001</c:v>
                </c:pt>
                <c:pt idx="4">
                  <c:v>1.6600000000000001</c:v>
                </c:pt>
              </c:numCache>
            </c:numRef>
          </c:yVal>
        </c:ser>
        <c:axId val="49703552"/>
        <c:axId val="49709824"/>
      </c:scatterChart>
      <c:valAx>
        <c:axId val="49703552"/>
        <c:scaling>
          <c:orientation val="minMax"/>
          <c:min val="2.2000000000000002"/>
        </c:scaling>
        <c:axPos val="b"/>
        <c:title>
          <c:tx>
            <c:rich>
              <a:bodyPr/>
              <a:lstStyle/>
              <a:p>
                <a:pPr>
                  <a:defRPr/>
                </a:pPr>
                <a:r>
                  <a:rPr lang="en-US"/>
                  <a:t>logQ</a:t>
                </a:r>
              </a:p>
            </c:rich>
          </c:tx>
          <c:layout/>
        </c:title>
        <c:numFmt formatCode="General" sourceLinked="0"/>
        <c:tickLblPos val="nextTo"/>
        <c:crossAx val="49709824"/>
        <c:crosses val="autoZero"/>
        <c:crossBetween val="midCat"/>
      </c:valAx>
      <c:valAx>
        <c:axId val="49709824"/>
        <c:scaling>
          <c:orientation val="minMax"/>
          <c:min val="1.2"/>
        </c:scaling>
        <c:axPos val="l"/>
        <c:title>
          <c:tx>
            <c:rich>
              <a:bodyPr/>
              <a:lstStyle/>
              <a:p>
                <a:pPr>
                  <a:defRPr/>
                </a:pPr>
                <a:r>
                  <a:rPr lang="en-US"/>
                  <a:t>logC</a:t>
                </a:r>
              </a:p>
            </c:rich>
          </c:tx>
          <c:layout/>
        </c:title>
        <c:numFmt formatCode="General" sourceLinked="1"/>
        <c:tickLblPos val="nextTo"/>
        <c:crossAx val="49703552"/>
        <c:crosses val="autoZero"/>
        <c:crossBetween val="midCat"/>
      </c:valAx>
    </c:plotArea>
    <c:plotVisOnly val="1"/>
  </c:chart>
  <c:externalData r:id="rId1"/>
</c:chartSpace>
</file>

<file path=ppt/drawings/drawing1.xml><?xml version="1.0" encoding="utf-8"?>
<c:userShapes xmlns:c="http://schemas.openxmlformats.org/drawingml/2006/chart">
  <cdr:relSizeAnchor xmlns:cdr="http://schemas.openxmlformats.org/drawingml/2006/chartDrawing">
    <cdr:from>
      <cdr:x>0.03896</cdr:x>
      <cdr:y>0.87848</cdr:y>
    </cdr:from>
    <cdr:to>
      <cdr:x>0.90909</cdr:x>
      <cdr:y>1</cdr:y>
    </cdr:to>
    <cdr:sp macro="" textlink="">
      <cdr:nvSpPr>
        <cdr:cNvPr id="2" name="TextBox 1"/>
        <cdr:cNvSpPr txBox="1"/>
      </cdr:nvSpPr>
      <cdr:spPr>
        <a:xfrm xmlns:a="http://schemas.openxmlformats.org/drawingml/2006/main">
          <a:off x="228600" y="3886200"/>
          <a:ext cx="5105400" cy="5334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0.02597</cdr:x>
      <cdr:y>0.9132</cdr:y>
    </cdr:from>
    <cdr:to>
      <cdr:x>0.83117</cdr:x>
      <cdr:y>1</cdr:y>
    </cdr:to>
    <cdr:sp macro="" textlink="">
      <cdr:nvSpPr>
        <cdr:cNvPr id="3" name="TextBox 2"/>
        <cdr:cNvSpPr txBox="1"/>
      </cdr:nvSpPr>
      <cdr:spPr>
        <a:xfrm xmlns:a="http://schemas.openxmlformats.org/drawingml/2006/main">
          <a:off x="152400" y="4495800"/>
          <a:ext cx="4724400" cy="3810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105A19-FD0B-4DBB-8EBD-EDCCC82DEB53}" type="datetime1">
              <a:rPr lang="en-US" smtClean="0"/>
              <a:pPr/>
              <a:t>7/20/2011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E660F2-A7AB-4478-81A5-BE54B03921DA}"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65DF4C-2E90-43A5-BAAF-9708F62D41AA}" type="datetimeFigureOut">
              <a:rPr lang="en-US" smtClean="0"/>
              <a:pPr/>
              <a:t>7/20/2011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9B70F5-2FA2-4021-9921-22E7C8E2BB1A}"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9B70F5-2FA2-4021-9921-22E7C8E2BB1A}"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175BBE5-F99D-4BD4-97DB-0A516D42A3F1}" type="datetime1">
              <a:rPr lang="en-US" smtClean="0"/>
              <a:pPr/>
              <a:t>7/20/2011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3CCED84-38D8-45C7-890A-630C683ED24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BFFD57-1649-44F5-A4DE-8426D6B2E9C9}" type="datetime1">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613682-E239-48B9-B249-1DE2CB1A1639}" type="datetime1">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88F7C8-1BFD-4C87-B90A-AF0E2FF037EF}" type="datetime1">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238014A-D88D-450A-8D74-B4F6B845F5EA}" type="datetime1">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CCED84-38D8-45C7-890A-630C683ED24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CAB20A6-1592-4A2E-92AB-D1426EFA86DF}" type="datetime1">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E1893B9-5F1F-4D42-B3A8-257A9A7B41C3}" type="datetime1">
              <a:rPr lang="en-US" smtClean="0"/>
              <a:pPr/>
              <a:t>7/20/2011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375AA0A-83A4-4662-8BA0-F7745C663423}" type="datetime1">
              <a:rPr lang="en-US" smtClean="0"/>
              <a:pPr/>
              <a:t>7/20/2011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06178A-D9AF-458C-B351-355A7EF3A082}" type="datetime1">
              <a:rPr lang="en-US" smtClean="0"/>
              <a:pPr/>
              <a:t>7/20/2011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8C6D195-5CE7-47E3-BFAB-DC5301BCB36C}" type="datetime1">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CCED84-38D8-45C7-890A-630C683ED2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9B98B94-A794-4202-BC0B-D54586244071}" type="datetime1">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3CCED84-38D8-45C7-890A-630C683ED24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F897213-4B8B-4670-912B-4A5C63D07B6E}" type="datetime1">
              <a:rPr lang="en-US" smtClean="0"/>
              <a:pPr/>
              <a:t>7/20/2011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CCED84-38D8-45C7-890A-630C683ED24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lgn="ctr"/>
            <a:r>
              <a:rPr lang="en-US" sz="3200" b="1" dirty="0" smtClean="0">
                <a:solidFill>
                  <a:schemeClr val="tx1"/>
                </a:solidFill>
                <a:latin typeface="Times New Roman" pitchFamily="18" charset="0"/>
                <a:cs typeface="Times New Roman" pitchFamily="18" charset="0"/>
              </a:rPr>
              <a:t>Đề tài:</a:t>
            </a:r>
            <a:endParaRPr lang="en-US" sz="3200" b="1" dirty="0">
              <a:solidFill>
                <a:schemeClr val="tx1"/>
              </a:solidFill>
              <a:latin typeface="Times New Roman" pitchFamily="18" charset="0"/>
              <a:cs typeface="Times New Roman" pitchFamily="18" charset="0"/>
            </a:endParaRPr>
          </a:p>
        </p:txBody>
      </p:sp>
      <p:sp>
        <p:nvSpPr>
          <p:cNvPr id="3" name="Subtitle 2"/>
          <p:cNvSpPr>
            <a:spLocks noGrp="1"/>
          </p:cNvSpPr>
          <p:nvPr>
            <p:ph idx="1"/>
          </p:nvPr>
        </p:nvSpPr>
        <p:spPr/>
        <p:txBody>
          <a:bodyPr>
            <a:normAutofit/>
          </a:bodyPr>
          <a:lstStyle/>
          <a:p>
            <a:pPr marL="0" indent="0" algn="ctr">
              <a:buNone/>
            </a:pPr>
            <a:r>
              <a:rPr lang="en-US" sz="4000" b="1" dirty="0">
                <a:solidFill>
                  <a:srgbClr val="0070C0"/>
                </a:solidFill>
                <a:latin typeface="Times New Roman" pitchFamily="18" charset="0"/>
                <a:cs typeface="Times New Roman" pitchFamily="18" charset="0"/>
              </a:rPr>
              <a:t>ĐIỀU CHẾ HYDROTALCITE TỪ </a:t>
            </a:r>
            <a:endParaRPr lang="en-US" sz="4000" b="1" dirty="0" smtClean="0">
              <a:solidFill>
                <a:srgbClr val="0070C0"/>
              </a:solidFill>
              <a:latin typeface="Times New Roman" pitchFamily="18" charset="0"/>
              <a:cs typeface="Times New Roman" pitchFamily="18" charset="0"/>
            </a:endParaRPr>
          </a:p>
          <a:p>
            <a:pPr marL="0" indent="0" algn="ctr">
              <a:buNone/>
            </a:pPr>
            <a:r>
              <a:rPr lang="en-US" sz="4000" b="1" dirty="0" smtClean="0">
                <a:solidFill>
                  <a:srgbClr val="0070C0"/>
                </a:solidFill>
                <a:latin typeface="Times New Roman" pitchFamily="18" charset="0"/>
                <a:cs typeface="Times New Roman" pitchFamily="18" charset="0"/>
              </a:rPr>
              <a:t>NƯỚC ÓT VÀ </a:t>
            </a:r>
            <a:r>
              <a:rPr lang="en-US" sz="4000" b="1" dirty="0">
                <a:solidFill>
                  <a:srgbClr val="0070C0"/>
                </a:solidFill>
                <a:latin typeface="Times New Roman" pitchFamily="18" charset="0"/>
                <a:cs typeface="Times New Roman" pitchFamily="18" charset="0"/>
              </a:rPr>
              <a:t>KHẢO SÁT HẤP PHỤ </a:t>
            </a:r>
            <a:r>
              <a:rPr lang="en-US" sz="4000" b="1" dirty="0" smtClean="0">
                <a:solidFill>
                  <a:srgbClr val="0070C0"/>
                </a:solidFill>
                <a:latin typeface="Times New Roman" pitchFamily="18" charset="0"/>
                <a:cs typeface="Times New Roman" pitchFamily="18" charset="0"/>
              </a:rPr>
              <a:t>PHOSPHAT</a:t>
            </a:r>
            <a:endParaRPr lang="en-US" sz="4000" b="1" dirty="0">
              <a:solidFill>
                <a:srgbClr val="0070C0"/>
              </a:solidFill>
              <a:latin typeface="Times New Roman" pitchFamily="18" charset="0"/>
              <a:cs typeface="Times New Roman" pitchFamily="18" charset="0"/>
            </a:endParaRPr>
          </a:p>
        </p:txBody>
      </p:sp>
      <p:sp>
        <p:nvSpPr>
          <p:cNvPr id="6" name="TextBox 5"/>
          <p:cNvSpPr txBox="1"/>
          <p:nvPr/>
        </p:nvSpPr>
        <p:spPr>
          <a:xfrm>
            <a:off x="3581400" y="3810000"/>
            <a:ext cx="4114800" cy="369332"/>
          </a:xfrm>
          <a:prstGeom prst="rect">
            <a:avLst/>
          </a:prstGeom>
          <a:noFill/>
        </p:spPr>
        <p:txBody>
          <a:bodyPr wrap="square" rtlCol="0">
            <a:spAutoFit/>
          </a:bodyPr>
          <a:lstStyle/>
          <a:p>
            <a:endParaRPr lang="en-US" dirty="0"/>
          </a:p>
        </p:txBody>
      </p:sp>
      <p:sp>
        <p:nvSpPr>
          <p:cNvPr id="11266" name="Rectangle 2"/>
          <p:cNvSpPr>
            <a:spLocks noChangeArrowheads="1"/>
          </p:cNvSpPr>
          <p:nvPr/>
        </p:nvSpPr>
        <p:spPr bwMode="auto">
          <a:xfrm>
            <a:off x="4114800" y="4724400"/>
            <a:ext cx="48006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89025" algn="l"/>
              </a:tabLst>
            </a:pPr>
            <a:r>
              <a:rPr kumimoji="0" lang="en-US" sz="2000" b="1" i="0" u="none" strike="noStrike" cap="none" normalizeH="0" baseline="0" dirty="0" smtClean="0">
                <a:ln>
                  <a:noFill/>
                </a:ln>
                <a:effectLst/>
                <a:latin typeface="Times New Roman" pitchFamily="18" charset="0"/>
                <a:ea typeface="Calibri" pitchFamily="34" charset="0"/>
                <a:cs typeface="Times New Roman" pitchFamily="18" charset="0"/>
              </a:rPr>
              <a:t>SVTH: 	NGUYỄN VIỆT ANH</a:t>
            </a:r>
            <a:endParaRPr kumimoji="0" lang="en-US" sz="2000" b="1"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089025" algn="l"/>
                <a:tab pos="3371850" algn="l"/>
              </a:tabLst>
            </a:pPr>
            <a:r>
              <a:rPr kumimoji="0" lang="en-US" sz="2000" b="1" i="0" u="none" strike="noStrike" cap="none" normalizeH="0" baseline="0" dirty="0" smtClean="0">
                <a:ln>
                  <a:noFill/>
                </a:ln>
                <a:effectLst/>
                <a:latin typeface="Times New Roman" pitchFamily="18" charset="0"/>
                <a:ea typeface="Calibri" pitchFamily="34" charset="0"/>
                <a:cs typeface="Times New Roman" pitchFamily="18" charset="0"/>
              </a:rPr>
              <a:t>MSSV: 	0614012</a:t>
            </a:r>
            <a:endParaRPr kumimoji="0" lang="en-US" sz="2000" b="1"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089025" algn="l"/>
              </a:tabLst>
            </a:pPr>
            <a:r>
              <a:rPr kumimoji="0" lang="en-US" sz="2000" b="1" i="0" u="none" strike="noStrike" cap="none" normalizeH="0" baseline="0" dirty="0" smtClean="0">
                <a:ln>
                  <a:noFill/>
                </a:ln>
                <a:effectLst/>
                <a:latin typeface="Times New Roman" pitchFamily="18" charset="0"/>
                <a:ea typeface="Calibri" pitchFamily="34" charset="0"/>
                <a:cs typeface="Times New Roman" pitchFamily="18" charset="0"/>
              </a:rPr>
              <a:t>GVHD: 	TS NGUYỄN QUỐC CHÍNH</a:t>
            </a:r>
            <a:endParaRPr kumimoji="0" lang="en-US" sz="2000" b="1" i="0" u="none" strike="noStrike" cap="none" normalizeH="0" baseline="0" dirty="0" smtClean="0">
              <a:ln>
                <a:noFill/>
              </a:ln>
              <a:effectLst/>
              <a:latin typeface="Times New Roman" pitchFamily="18" charset="0"/>
              <a:cs typeface="Times New Roman" pitchFamily="18" charset="0"/>
            </a:endParaRPr>
          </a:p>
        </p:txBody>
      </p:sp>
      <p:sp>
        <p:nvSpPr>
          <p:cNvPr id="8" name="Slide Number Placeholder 7"/>
          <p:cNvSpPr>
            <a:spLocks noGrp="1"/>
          </p:cNvSpPr>
          <p:nvPr>
            <p:ph type="sldNum" sz="quarter" idx="12"/>
          </p:nvPr>
        </p:nvSpPr>
        <p:spPr/>
        <p:txBody>
          <a:bodyPr/>
          <a:lstStyle/>
          <a:p>
            <a:fld id="{D3CCED84-38D8-45C7-890A-630C683ED24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780288"/>
          </a:xfrm>
        </p:spPr>
        <p:txBody>
          <a:bodyPr>
            <a:normAutofit/>
          </a:bodyPr>
          <a:lstStyle/>
          <a:p>
            <a:pPr algn="ctr"/>
            <a:r>
              <a:rPr lang="en-US" sz="4500" b="1" dirty="0" smtClean="0">
                <a:solidFill>
                  <a:srgbClr val="0070C0"/>
                </a:solidFill>
                <a:latin typeface="Times New Roman" pitchFamily="18" charset="0"/>
                <a:cs typeface="Times New Roman" pitchFamily="18" charset="0"/>
              </a:rPr>
              <a:t>Chuẩn độ Mg</a:t>
            </a:r>
            <a:r>
              <a:rPr lang="en-US" sz="4500" b="1" baseline="30000" dirty="0" smtClean="0">
                <a:solidFill>
                  <a:srgbClr val="0070C0"/>
                </a:solidFill>
                <a:latin typeface="Times New Roman" pitchFamily="18" charset="0"/>
                <a:cs typeface="Times New Roman" pitchFamily="18" charset="0"/>
              </a:rPr>
              <a:t>2+</a:t>
            </a:r>
            <a:r>
              <a:rPr lang="en-US" sz="4500" b="1" dirty="0" smtClean="0">
                <a:solidFill>
                  <a:srgbClr val="0070C0"/>
                </a:solidFill>
                <a:latin typeface="Times New Roman" pitchFamily="18" charset="0"/>
                <a:cs typeface="Times New Roman" pitchFamily="18" charset="0"/>
              </a:rPr>
              <a:t> trong nước ót</a:t>
            </a:r>
            <a:endParaRPr lang="en-US" sz="4500"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2590800"/>
          </a:xfrm>
        </p:spPr>
        <p:txBody>
          <a:bodyPr>
            <a:normAutofit fontScale="92500" lnSpcReduction="20000"/>
          </a:bodyPr>
          <a:lstStyle/>
          <a:p>
            <a:pPr marL="0" indent="465138">
              <a:buClr>
                <a:schemeClr val="tx1"/>
              </a:buClr>
              <a:buFont typeface="Wingdings" pitchFamily="2" charset="2"/>
              <a:buChar char="Ø"/>
            </a:pPr>
            <a:r>
              <a:rPr lang="en-US" sz="3200" b="1" dirty="0" smtClean="0">
                <a:latin typeface="Times New Roman" pitchFamily="18" charset="0"/>
                <a:cs typeface="Times New Roman" pitchFamily="18" charset="0"/>
              </a:rPr>
              <a:t>Nước ót được lấy từ xã Bảo Thạnh, Ba Tri, Bến Tre</a:t>
            </a:r>
          </a:p>
          <a:p>
            <a:pPr marL="0" indent="465138">
              <a:buClr>
                <a:schemeClr val="tx1"/>
              </a:buClr>
              <a:buFont typeface="Wingdings" pitchFamily="2" charset="2"/>
              <a:buChar char="Ø"/>
            </a:pPr>
            <a:r>
              <a:rPr lang="en-US" sz="3200" b="1" dirty="0" smtClean="0">
                <a:latin typeface="Times New Roman" pitchFamily="18" charset="0"/>
                <a:cs typeface="Times New Roman" pitchFamily="18" charset="0"/>
              </a:rPr>
              <a:t>Dùng phương pháp chuẩn độ Complexon</a:t>
            </a:r>
          </a:p>
          <a:p>
            <a:pPr marL="0" indent="465138">
              <a:buClr>
                <a:schemeClr val="tx1"/>
              </a:buClr>
              <a:buFont typeface="Wingdings" pitchFamily="2" charset="2"/>
              <a:buChar char="Ø"/>
            </a:pPr>
            <a:r>
              <a:rPr lang="en-US" sz="3200" b="1" dirty="0" smtClean="0">
                <a:latin typeface="Times New Roman" pitchFamily="18" charset="0"/>
                <a:cs typeface="Times New Roman" pitchFamily="18" charset="0"/>
              </a:rPr>
              <a:t>Chuẩn độ nước ót pha loãng 100 lần bằng EDTA 0.01000M trong đệm amoniac pH = 10, chỉ thị NET</a:t>
            </a:r>
          </a:p>
          <a:p>
            <a:endParaRPr lang="en-US" dirty="0"/>
          </a:p>
        </p:txBody>
      </p:sp>
      <p:sp>
        <p:nvSpPr>
          <p:cNvPr id="4" name="Slide Number Placeholder 3"/>
          <p:cNvSpPr>
            <a:spLocks noGrp="1"/>
          </p:cNvSpPr>
          <p:nvPr>
            <p:ph type="sldNum" sz="quarter" idx="12"/>
          </p:nvPr>
        </p:nvSpPr>
        <p:spPr/>
        <p:txBody>
          <a:bodyPr/>
          <a:lstStyle/>
          <a:p>
            <a:fld id="{D3CCED84-38D8-45C7-890A-630C683ED24B}" type="slidenum">
              <a:rPr lang="en-US" smtClean="0"/>
              <a:pPr/>
              <a:t>10</a:t>
            </a:fld>
            <a:endParaRPr lang="en-US"/>
          </a:p>
        </p:txBody>
      </p:sp>
      <p:graphicFrame>
        <p:nvGraphicFramePr>
          <p:cNvPr id="5" name="Table 4"/>
          <p:cNvGraphicFramePr>
            <a:graphicFrameLocks noGrp="1"/>
          </p:cNvGraphicFramePr>
          <p:nvPr/>
        </p:nvGraphicFramePr>
        <p:xfrm>
          <a:off x="304800" y="4343400"/>
          <a:ext cx="4065574" cy="1371600"/>
        </p:xfrm>
        <a:graphic>
          <a:graphicData uri="http://schemas.openxmlformats.org/drawingml/2006/table">
            <a:tbl>
              <a:tblPr/>
              <a:tblGrid>
                <a:gridCol w="1676400"/>
                <a:gridCol w="765810"/>
                <a:gridCol w="758190"/>
                <a:gridCol w="865174"/>
              </a:tblGrid>
              <a:tr h="365297">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Erlen</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1</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2</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3</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8416">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Thể tích EDTA(mL)</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14.15</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14.20</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14.20</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55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56" name="Rectangle 4"/>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3557" name="Rectangle 5"/>
          <p:cNvSpPr>
            <a:spLocks noChangeArrowheads="1"/>
          </p:cNvSpPr>
          <p:nvPr/>
        </p:nvSpPr>
        <p:spPr bwMode="auto">
          <a:xfrm>
            <a:off x="0" y="1162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355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58" name="Picture 6"/>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648200" y="4648200"/>
            <a:ext cx="3778593" cy="781050"/>
          </a:xfrm>
          <a:prstGeom prst="rect">
            <a:avLst/>
          </a:prstGeom>
          <a:noFill/>
        </p:spPr>
      </p:pic>
      <p:sp>
        <p:nvSpPr>
          <p:cNvPr id="23560" name="Rectangle 8"/>
          <p:cNvSpPr>
            <a:spLocks noChangeArrowheads="1"/>
          </p:cNvSpPr>
          <p:nvPr/>
        </p:nvSpPr>
        <p:spPr bwMode="auto">
          <a:xfrm>
            <a:off x="0" y="1162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356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61" name="Picture 9"/>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334000" y="5486400"/>
            <a:ext cx="2438400" cy="474134"/>
          </a:xfrm>
          <a:prstGeom prst="rect">
            <a:avLst/>
          </a:prstGeom>
          <a:noFill/>
        </p:spPr>
      </p:pic>
      <p:sp>
        <p:nvSpPr>
          <p:cNvPr id="16" name="TextBox 15"/>
          <p:cNvSpPr txBox="1"/>
          <p:nvPr/>
        </p:nvSpPr>
        <p:spPr>
          <a:xfrm>
            <a:off x="228600" y="5791200"/>
            <a:ext cx="4191000" cy="400110"/>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Bảng 1 – Thể tích chuẩn độ nước ót</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lstStyle/>
          <a:p>
            <a:pPr algn="ctr"/>
            <a:r>
              <a:rPr lang="en-US" b="1" dirty="0" smtClean="0">
                <a:solidFill>
                  <a:srgbClr val="0070C0"/>
                </a:solidFill>
                <a:latin typeface="Times New Roman" pitchFamily="18" charset="0"/>
                <a:cs typeface="Times New Roman" pitchFamily="18" charset="0"/>
              </a:rPr>
              <a:t>Điều chế nước thải bùn đỏ</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468880"/>
            <a:ext cx="8229600" cy="4389120"/>
          </a:xfrm>
        </p:spPr>
        <p:txBody>
          <a:bodyPr>
            <a:normAutofit/>
          </a:bodyPr>
          <a:lstStyle/>
          <a:p>
            <a:pPr marL="0" indent="465138">
              <a:buClr>
                <a:schemeClr val="tx1"/>
              </a:buClr>
              <a:buFont typeface="Wingdings" pitchFamily="2" charset="2"/>
              <a:buChar char="Ø"/>
            </a:pPr>
            <a:r>
              <a:rPr lang="de-DE" sz="3000" b="1" dirty="0" smtClean="0">
                <a:latin typeface="Times New Roman" pitchFamily="18" charset="0"/>
                <a:cs typeface="Times New Roman" pitchFamily="18" charset="0"/>
              </a:rPr>
              <a:t>Thành phần chủ yếu của dung dịch này là natri aluminat, kiềm NaOH và Na</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CO</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 </a:t>
            </a:r>
          </a:p>
          <a:p>
            <a:pPr marL="0" indent="465138">
              <a:buClr>
                <a:schemeClr val="tx1"/>
              </a:buClr>
              <a:buFont typeface="Wingdings" pitchFamily="2" charset="2"/>
              <a:buChar char="Ø"/>
            </a:pPr>
            <a:r>
              <a:rPr lang="de-DE" sz="3000" b="1" dirty="0" smtClean="0">
                <a:latin typeface="Times New Roman" pitchFamily="18" charset="0"/>
                <a:cs typeface="Times New Roman" pitchFamily="18" charset="0"/>
              </a:rPr>
              <a:t>Dùng lượng dư NaOH để hòa tan AlCl</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.6H</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O </a:t>
            </a:r>
          </a:p>
          <a:p>
            <a:pPr marL="0" indent="465138">
              <a:buClr>
                <a:schemeClr val="tx1"/>
              </a:buClr>
              <a:buFont typeface="Wingdings" pitchFamily="2" charset="2"/>
              <a:buChar char="Ø"/>
            </a:pPr>
            <a:r>
              <a:rPr lang="de-DE" sz="3000" b="1" dirty="0" smtClean="0">
                <a:latin typeface="Times New Roman" pitchFamily="18" charset="0"/>
                <a:cs typeface="Times New Roman" pitchFamily="18" charset="0"/>
              </a:rPr>
              <a:t>Thêm Na</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CO</a:t>
            </a:r>
            <a:r>
              <a:rPr lang="de-DE" sz="3000" b="1" baseline="-25000" dirty="0" smtClean="0">
                <a:latin typeface="Times New Roman" pitchFamily="18" charset="0"/>
                <a:cs typeface="Times New Roman" pitchFamily="18" charset="0"/>
              </a:rPr>
              <a:t>3 </a:t>
            </a:r>
            <a:r>
              <a:rPr lang="de-DE" sz="3000" b="1" dirty="0" smtClean="0">
                <a:latin typeface="Times New Roman" pitchFamily="18" charset="0"/>
                <a:cs typeface="Times New Roman" pitchFamily="18" charset="0"/>
              </a:rPr>
              <a:t> đã hòa ta để tạo dung dịch</a:t>
            </a:r>
          </a:p>
        </p:txBody>
      </p:sp>
      <p:sp>
        <p:nvSpPr>
          <p:cNvPr id="4" name="Slide Number Placeholder 3"/>
          <p:cNvSpPr>
            <a:spLocks noGrp="1"/>
          </p:cNvSpPr>
          <p:nvPr>
            <p:ph type="sldNum" sz="quarter" idx="12"/>
          </p:nvPr>
        </p:nvSpPr>
        <p:spPr/>
        <p:txBody>
          <a:bodyPr/>
          <a:lstStyle/>
          <a:p>
            <a:fld id="{D3CCED84-38D8-45C7-890A-630C683ED24B}"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8229600" cy="1143000"/>
          </a:xfrm>
        </p:spPr>
        <p:txBody>
          <a:bodyPr/>
          <a:lstStyle/>
          <a:p>
            <a:pPr algn="ctr"/>
            <a:r>
              <a:rPr lang="en-US" b="1" dirty="0" smtClean="0">
                <a:solidFill>
                  <a:srgbClr val="0070C0"/>
                </a:solidFill>
                <a:latin typeface="Times New Roman" pitchFamily="18" charset="0"/>
                <a:cs typeface="Times New Roman" pitchFamily="18" charset="0"/>
              </a:rPr>
              <a:t>Sơ đồ điều chế HTC</a:t>
            </a:r>
            <a:endParaRPr lang="en-US" b="1" dirty="0">
              <a:solidFill>
                <a:srgbClr val="0070C0"/>
              </a:solidFill>
              <a:latin typeface="Times New Roman" pitchFamily="18" charset="0"/>
              <a:cs typeface="Times New Roman" pitchFamily="18" charset="0"/>
            </a:endParaRPr>
          </a:p>
        </p:txBody>
      </p:sp>
      <p:sp>
        <p:nvSpPr>
          <p:cNvPr id="17" name="Slide Number Placeholder 16"/>
          <p:cNvSpPr>
            <a:spLocks noGrp="1"/>
          </p:cNvSpPr>
          <p:nvPr>
            <p:ph type="sldNum" sz="quarter" idx="12"/>
          </p:nvPr>
        </p:nvSpPr>
        <p:spPr/>
        <p:txBody>
          <a:bodyPr/>
          <a:lstStyle/>
          <a:p>
            <a:fld id="{D3CCED84-38D8-45C7-890A-630C683ED24B}" type="slidenum">
              <a:rPr lang="en-US" smtClean="0"/>
              <a:pPr/>
              <a:t>12</a:t>
            </a:fld>
            <a:endParaRPr lang="en-US" dirty="0"/>
          </a:p>
        </p:txBody>
      </p:sp>
      <p:sp>
        <p:nvSpPr>
          <p:cNvPr id="18" name="TextBox 17"/>
          <p:cNvSpPr txBox="1"/>
          <p:nvPr/>
        </p:nvSpPr>
        <p:spPr>
          <a:xfrm>
            <a:off x="6781800" y="2667000"/>
            <a:ext cx="184731" cy="369332"/>
          </a:xfrm>
          <a:prstGeom prst="rect">
            <a:avLst/>
          </a:prstGeom>
          <a:noFill/>
        </p:spPr>
        <p:txBody>
          <a:bodyPr wrap="none" rtlCol="0">
            <a:spAutoFit/>
          </a:bodyPr>
          <a:lstStyle/>
          <a:p>
            <a:endParaRPr lang="en-US" dirty="0"/>
          </a:p>
        </p:txBody>
      </p:sp>
      <p:sp>
        <p:nvSpPr>
          <p:cNvPr id="21" name="Oval 20"/>
          <p:cNvSpPr/>
          <p:nvPr/>
        </p:nvSpPr>
        <p:spPr>
          <a:xfrm>
            <a:off x="2209800" y="1371600"/>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smtClean="0">
                <a:latin typeface="Times New Roman" pitchFamily="18" charset="0"/>
                <a:cs typeface="Times New Roman" pitchFamily="18" charset="0"/>
              </a:rPr>
              <a:t>Nước bùn đỏ</a:t>
            </a:r>
            <a:endParaRPr lang="en-US" sz="3000" b="1" dirty="0">
              <a:latin typeface="Times New Roman" pitchFamily="18" charset="0"/>
              <a:cs typeface="Times New Roman" pitchFamily="18" charset="0"/>
            </a:endParaRPr>
          </a:p>
        </p:txBody>
      </p:sp>
      <p:sp>
        <p:nvSpPr>
          <p:cNvPr id="22" name="Oval 21"/>
          <p:cNvSpPr/>
          <p:nvPr/>
        </p:nvSpPr>
        <p:spPr>
          <a:xfrm>
            <a:off x="5638800" y="1371600"/>
            <a:ext cx="15240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smtClean="0">
                <a:latin typeface="Times New Roman" pitchFamily="18" charset="0"/>
                <a:cs typeface="Times New Roman" pitchFamily="18" charset="0"/>
              </a:rPr>
              <a:t>Nước ót</a:t>
            </a:r>
            <a:endParaRPr lang="en-US" sz="3000" b="1" dirty="0">
              <a:latin typeface="Times New Roman" pitchFamily="18" charset="0"/>
              <a:cs typeface="Times New Roman" pitchFamily="18" charset="0"/>
            </a:endParaRPr>
          </a:p>
        </p:txBody>
      </p:sp>
      <p:sp>
        <p:nvSpPr>
          <p:cNvPr id="23" name="Cross 22"/>
          <p:cNvSpPr/>
          <p:nvPr/>
        </p:nvSpPr>
        <p:spPr>
          <a:xfrm>
            <a:off x="4267200" y="1676400"/>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a:off x="4572000" y="3276600"/>
            <a:ext cx="381000" cy="1219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eft Arrow Callout 24"/>
          <p:cNvSpPr/>
          <p:nvPr/>
        </p:nvSpPr>
        <p:spPr>
          <a:xfrm>
            <a:off x="5105400" y="3124200"/>
            <a:ext cx="1295400" cy="121920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Times New Roman" pitchFamily="18" charset="0"/>
                <a:cs typeface="Times New Roman" pitchFamily="18" charset="0"/>
              </a:rPr>
              <a:t>Rửa ion + sấy khô</a:t>
            </a:r>
            <a:endParaRPr lang="en-US" sz="2000" b="1" baseline="30000" dirty="0" smtClean="0">
              <a:latin typeface="Times New Roman" pitchFamily="18" charset="0"/>
              <a:cs typeface="Times New Roman" pitchFamily="18" charset="0"/>
            </a:endParaRPr>
          </a:p>
        </p:txBody>
      </p:sp>
      <p:sp>
        <p:nvSpPr>
          <p:cNvPr id="26" name="Right Arrow Callout 25"/>
          <p:cNvSpPr/>
          <p:nvPr/>
        </p:nvSpPr>
        <p:spPr>
          <a:xfrm>
            <a:off x="3048000" y="3124200"/>
            <a:ext cx="1295400" cy="12192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Times New Roman" pitchFamily="18" charset="0"/>
                <a:cs typeface="Times New Roman" pitchFamily="18" charset="0"/>
              </a:rPr>
              <a:t>Ủ nhiệt 90</a:t>
            </a:r>
            <a:r>
              <a:rPr lang="en-US" sz="2000" b="1" baseline="30000" dirty="0" smtClean="0">
                <a:latin typeface="Times New Roman" pitchFamily="18" charset="0"/>
                <a:cs typeface="Times New Roman" pitchFamily="18" charset="0"/>
              </a:rPr>
              <a:t>o</a:t>
            </a:r>
            <a:r>
              <a:rPr lang="en-US" sz="2000" b="1" dirty="0" smtClean="0">
                <a:latin typeface="Times New Roman" pitchFamily="18" charset="0"/>
                <a:cs typeface="Times New Roman" pitchFamily="18" charset="0"/>
              </a:rPr>
              <a:t>C </a:t>
            </a:r>
            <a:r>
              <a:rPr lang="en-US" sz="2000" dirty="0" smtClean="0">
                <a:latin typeface="Times New Roman" pitchFamily="18" charset="0"/>
                <a:cs typeface="Times New Roman" pitchFamily="18" charset="0"/>
              </a:rPr>
              <a:t>24h</a:t>
            </a:r>
            <a:endParaRPr lang="en-US" sz="2000" baseline="30000" dirty="0" smtClean="0">
              <a:latin typeface="Times New Roman" pitchFamily="18" charset="0"/>
              <a:cs typeface="Times New Roman" pitchFamily="18" charset="0"/>
            </a:endParaRPr>
          </a:p>
        </p:txBody>
      </p:sp>
      <p:sp>
        <p:nvSpPr>
          <p:cNvPr id="27" name="Rounded Rectangle 26"/>
          <p:cNvSpPr/>
          <p:nvPr/>
        </p:nvSpPr>
        <p:spPr>
          <a:xfrm>
            <a:off x="3048000" y="4724400"/>
            <a:ext cx="33528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smtClean="0">
                <a:latin typeface="Times New Roman" pitchFamily="18" charset="0"/>
                <a:cs typeface="Times New Roman" pitchFamily="18" charset="0"/>
              </a:rPr>
              <a:t>Hydrotalcite</a:t>
            </a:r>
            <a:endParaRPr lang="en-US" sz="3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lstStyle/>
          <a:p>
            <a:pPr algn="ctr"/>
            <a:r>
              <a:rPr lang="en-US" b="1" dirty="0" smtClean="0">
                <a:solidFill>
                  <a:srgbClr val="0070C0"/>
                </a:solidFill>
                <a:latin typeface="Times New Roman" pitchFamily="18" charset="0"/>
                <a:cs typeface="Times New Roman" pitchFamily="18" charset="0"/>
              </a:rPr>
              <a:t>Điều chế HTC</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465138">
              <a:buClrTx/>
              <a:buFont typeface="Wingdings" pitchFamily="2" charset="2"/>
              <a:buChar char="Ø"/>
            </a:pPr>
            <a:r>
              <a:rPr lang="de-DE" sz="3000" b="1" dirty="0" smtClean="0">
                <a:latin typeface="Times New Roman" pitchFamily="18" charset="0"/>
                <a:cs typeface="Times New Roman" pitchFamily="18" charset="0"/>
              </a:rPr>
              <a:t>Mg</a:t>
            </a:r>
            <a:r>
              <a:rPr lang="de-DE" sz="3000" b="1" baseline="30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/Al</a:t>
            </a:r>
            <a:r>
              <a:rPr lang="de-DE" sz="3000" b="1" baseline="30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 = 1:1</a:t>
            </a:r>
          </a:p>
          <a:p>
            <a:pPr marL="508000" indent="465138">
              <a:buClrTx/>
              <a:buFont typeface="Arial" pitchFamily="34" charset="0"/>
              <a:buChar char="•"/>
            </a:pPr>
            <a:r>
              <a:rPr lang="de-DE" sz="3000" b="1" dirty="0" smtClean="0">
                <a:latin typeface="Times New Roman" pitchFamily="18" charset="0"/>
                <a:cs typeface="Times New Roman" pitchFamily="18" charset="0"/>
              </a:rPr>
              <a:t>Lượng cân: AlCl</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.6H</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O(0.284mol), NaOH(1.136mol) và Na</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CO</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(0.142mol)</a:t>
            </a:r>
            <a:endParaRPr lang="en-US" sz="3000" b="1" dirty="0" smtClean="0">
              <a:latin typeface="Times New Roman" pitchFamily="18" charset="0"/>
              <a:cs typeface="Times New Roman" pitchFamily="18" charset="0"/>
            </a:endParaRPr>
          </a:p>
          <a:p>
            <a:pPr marL="508000" indent="465138">
              <a:buClrTx/>
              <a:buFont typeface="Arial" pitchFamily="34" charset="0"/>
              <a:buChar char="•"/>
            </a:pPr>
            <a:r>
              <a:rPr lang="en-US" sz="3000" b="1" dirty="0" smtClean="0">
                <a:latin typeface="Times New Roman" pitchFamily="18" charset="0"/>
                <a:cs typeface="Times New Roman" pitchFamily="18" charset="0"/>
              </a:rPr>
              <a:t>Nước ót cho từ từ vào dd bùn đỏ đến pH=9</a:t>
            </a:r>
          </a:p>
          <a:p>
            <a:pPr marL="508000" indent="465138">
              <a:buClrTx/>
              <a:buFont typeface="Arial" pitchFamily="34" charset="0"/>
              <a:buChar char="•"/>
            </a:pPr>
            <a:r>
              <a:rPr lang="en-US" sz="3000" b="1" dirty="0" smtClean="0">
                <a:latin typeface="Times New Roman" pitchFamily="18" charset="0"/>
                <a:cs typeface="Times New Roman" pitchFamily="18" charset="0"/>
              </a:rPr>
              <a:t>Ủ nhiệt ở 90</a:t>
            </a:r>
            <a:r>
              <a:rPr lang="en-US" sz="3000" b="1" baseline="30000" dirty="0" smtClean="0">
                <a:latin typeface="Times New Roman" pitchFamily="18" charset="0"/>
                <a:cs typeface="Times New Roman" pitchFamily="18" charset="0"/>
              </a:rPr>
              <a:t>o</a:t>
            </a:r>
            <a:r>
              <a:rPr lang="en-US" sz="3000" b="1" dirty="0" smtClean="0">
                <a:latin typeface="Times New Roman" pitchFamily="18" charset="0"/>
                <a:cs typeface="Times New Roman" pitchFamily="18" charset="0"/>
              </a:rPr>
              <a:t>C trong 24h sau đó rửa và sấy khô</a:t>
            </a:r>
          </a:p>
          <a:p>
            <a:pPr marL="0" indent="465138">
              <a:buClrTx/>
              <a:buFont typeface="Wingdings" pitchFamily="2" charset="2"/>
              <a:buChar char="Ø"/>
            </a:pPr>
            <a:r>
              <a:rPr lang="en-US" sz="3000" b="1" dirty="0" smtClean="0">
                <a:latin typeface="Times New Roman" pitchFamily="18" charset="0"/>
                <a:cs typeface="Times New Roman" pitchFamily="18" charset="0"/>
              </a:rPr>
              <a:t>Mẫu HTC tỉ lệ </a:t>
            </a:r>
            <a:r>
              <a:rPr lang="de-DE" sz="3000" b="1" dirty="0" smtClean="0">
                <a:latin typeface="Times New Roman" pitchFamily="18" charset="0"/>
                <a:cs typeface="Times New Roman" pitchFamily="18" charset="0"/>
              </a:rPr>
              <a:t>Mg</a:t>
            </a:r>
            <a:r>
              <a:rPr lang="de-DE" sz="3000" b="1" baseline="30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/Al</a:t>
            </a:r>
            <a:r>
              <a:rPr lang="de-DE" sz="3000" b="1" baseline="30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 là 2:1 và 3:1 tiến hành tương tự mẫu 1:1</a:t>
            </a:r>
          </a:p>
          <a:p>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p:spPr>
        <p:txBody>
          <a:bodyPr/>
          <a:lstStyle/>
          <a:p>
            <a:pPr algn="ctr"/>
            <a:r>
              <a:rPr lang="en-US" b="1" dirty="0" smtClean="0">
                <a:solidFill>
                  <a:srgbClr val="0070C0"/>
                </a:solidFill>
                <a:latin typeface="Times New Roman" pitchFamily="18" charset="0"/>
                <a:cs typeface="Times New Roman" pitchFamily="18" charset="0"/>
              </a:rPr>
              <a:t>Phân tích nhiệt</a:t>
            </a:r>
            <a:endParaRPr lang="en-US" b="1" dirty="0">
              <a:solidFill>
                <a:srgbClr val="0070C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14</a:t>
            </a:fld>
            <a:endParaRPr lang="en-US"/>
          </a:p>
        </p:txBody>
      </p:sp>
      <p:pic>
        <p:nvPicPr>
          <p:cNvPr id="5" name="Picture 4"/>
          <p:cNvPicPr/>
          <p:nvPr/>
        </p:nvPicPr>
        <p:blipFill>
          <a:blip r:embed="rId2"/>
          <a:srcRect/>
          <a:stretch>
            <a:fillRect/>
          </a:stretch>
        </p:blipFill>
        <p:spPr bwMode="auto">
          <a:xfrm>
            <a:off x="228600" y="1219200"/>
            <a:ext cx="6472555" cy="5431668"/>
          </a:xfrm>
          <a:prstGeom prst="rect">
            <a:avLst/>
          </a:prstGeom>
          <a:noFill/>
          <a:ln w="9525">
            <a:noFill/>
            <a:miter lim="800000"/>
            <a:headEnd/>
            <a:tailEnd/>
          </a:ln>
        </p:spPr>
      </p:pic>
      <p:sp>
        <p:nvSpPr>
          <p:cNvPr id="6" name="TextBox 5"/>
          <p:cNvSpPr txBox="1"/>
          <p:nvPr/>
        </p:nvSpPr>
        <p:spPr>
          <a:xfrm>
            <a:off x="7086600" y="2209800"/>
            <a:ext cx="1752600" cy="2554545"/>
          </a:xfrm>
          <a:prstGeom prst="rect">
            <a:avLst/>
          </a:prstGeom>
          <a:noFill/>
        </p:spPr>
        <p:txBody>
          <a:bodyPr wrap="square" rtlCol="0">
            <a:spAutoFit/>
          </a:bodyPr>
          <a:lstStyle/>
          <a:p>
            <a:r>
              <a:rPr lang="en-US" sz="2000" b="1" i="1" dirty="0" smtClean="0">
                <a:latin typeface="Times New Roman" pitchFamily="18" charset="0"/>
                <a:cs typeface="Times New Roman" pitchFamily="18" charset="0"/>
              </a:rPr>
              <a:t>Hình 4 -</a:t>
            </a:r>
          </a:p>
          <a:p>
            <a:r>
              <a:rPr lang="en-US" sz="2000" b="1" i="1" dirty="0" smtClean="0">
                <a:latin typeface="Times New Roman" pitchFamily="18" charset="0"/>
                <a:cs typeface="Times New Roman" pitchFamily="18" charset="0"/>
              </a:rPr>
              <a:t>Giản đồ</a:t>
            </a:r>
          </a:p>
          <a:p>
            <a:r>
              <a:rPr lang="en-US" sz="2000" b="1" i="1" dirty="0" smtClean="0">
                <a:latin typeface="Times New Roman" pitchFamily="18" charset="0"/>
                <a:cs typeface="Times New Roman" pitchFamily="18" charset="0"/>
              </a:rPr>
              <a:t>phân tích nhiệt TG</a:t>
            </a:r>
          </a:p>
          <a:p>
            <a:r>
              <a:rPr lang="en-US" sz="2000" b="1" i="1" dirty="0" smtClean="0">
                <a:latin typeface="Times New Roman" pitchFamily="18" charset="0"/>
                <a:cs typeface="Times New Roman" pitchFamily="18" charset="0"/>
              </a:rPr>
              <a:t>của mẫu</a:t>
            </a:r>
          </a:p>
          <a:p>
            <a:r>
              <a:rPr lang="en-US" sz="2000" b="1" i="1" dirty="0" smtClean="0">
                <a:latin typeface="Times New Roman" pitchFamily="18" charset="0"/>
                <a:cs typeface="Times New Roman" pitchFamily="18" charset="0"/>
              </a:rPr>
              <a:t>HTC </a:t>
            </a:r>
          </a:p>
          <a:p>
            <a:r>
              <a:rPr lang="en-US" sz="2000" b="1" i="1" dirty="0" smtClean="0">
                <a:latin typeface="Times New Roman" pitchFamily="18" charset="0"/>
                <a:cs typeface="Times New Roman" pitchFamily="18" charset="0"/>
              </a:rPr>
              <a:t>tỉ lệ Mg</a:t>
            </a:r>
            <a:r>
              <a:rPr lang="en-US" sz="2000" b="1" i="1" baseline="30000" dirty="0" smtClean="0">
                <a:latin typeface="Times New Roman" pitchFamily="18" charset="0"/>
                <a:cs typeface="Times New Roman" pitchFamily="18" charset="0"/>
              </a:rPr>
              <a:t>2+</a:t>
            </a:r>
            <a:r>
              <a:rPr lang="en-US" sz="2000" b="1" i="1" dirty="0" smtClean="0">
                <a:latin typeface="Times New Roman" pitchFamily="18" charset="0"/>
                <a:cs typeface="Times New Roman" pitchFamily="18" charset="0"/>
              </a:rPr>
              <a:t>/Al</a:t>
            </a:r>
            <a:r>
              <a:rPr lang="en-US" sz="2000" b="1" i="1" baseline="30000" dirty="0" smtClean="0">
                <a:latin typeface="Times New Roman" pitchFamily="18" charset="0"/>
                <a:cs typeface="Times New Roman" pitchFamily="18" charset="0"/>
              </a:rPr>
              <a:t>3+</a:t>
            </a:r>
            <a:r>
              <a:rPr lang="en-US" sz="2000" b="1" i="1" dirty="0" smtClean="0">
                <a:latin typeface="Times New Roman" pitchFamily="18" charset="0"/>
                <a:cs typeface="Times New Roman" pitchFamily="18" charset="0"/>
              </a:rPr>
              <a:t>=3:1</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b="1" dirty="0" smtClean="0">
                <a:solidFill>
                  <a:srgbClr val="0070C0"/>
                </a:solidFill>
                <a:latin typeface="Times New Roman" pitchFamily="18" charset="0"/>
                <a:cs typeface="Times New Roman" pitchFamily="18" charset="0"/>
              </a:rPr>
              <a:t>Nhận xét giản đồ phân tích nhiệt</a:t>
            </a:r>
            <a:endParaRPr lang="en-US" b="1" dirty="0">
              <a:solidFill>
                <a:srgbClr val="0070C0"/>
              </a:solidFill>
              <a:latin typeface="Times New Roman" pitchFamily="18" charset="0"/>
              <a:cs typeface="Times New Roman" pitchFamily="18" charset="0"/>
            </a:endParaRPr>
          </a:p>
        </p:txBody>
      </p:sp>
      <p:graphicFrame>
        <p:nvGraphicFramePr>
          <p:cNvPr id="5" name="Content Placeholder 4"/>
          <p:cNvGraphicFramePr>
            <a:graphicFrameLocks noGrp="1"/>
          </p:cNvGraphicFramePr>
          <p:nvPr>
            <p:ph idx="1"/>
          </p:nvPr>
        </p:nvGraphicFramePr>
        <p:xfrm>
          <a:off x="381000" y="2209800"/>
          <a:ext cx="3657600" cy="3200400"/>
        </p:xfrm>
        <a:graphic>
          <a:graphicData uri="http://schemas.openxmlformats.org/drawingml/2006/table">
            <a:tbl>
              <a:tblPr/>
              <a:tblGrid>
                <a:gridCol w="1779960"/>
                <a:gridCol w="1877640"/>
              </a:tblGrid>
              <a:tr h="354330">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Khoảng nhiệt độ</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Khối lượng giảm(%)</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950">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30</a:t>
                      </a:r>
                      <a:r>
                        <a:rPr lang="en-US" sz="2000" b="1" baseline="30000">
                          <a:solidFill>
                            <a:srgbClr val="000000"/>
                          </a:solidFill>
                          <a:latin typeface="Times New Roman"/>
                          <a:ea typeface="Calibri"/>
                          <a:cs typeface="Times New Roman"/>
                        </a:rPr>
                        <a:t>o</a:t>
                      </a:r>
                      <a:r>
                        <a:rPr lang="en-US" sz="2000" b="1">
                          <a:solidFill>
                            <a:srgbClr val="000000"/>
                          </a:solidFill>
                          <a:latin typeface="Times New Roman"/>
                          <a:ea typeface="Calibri"/>
                          <a:cs typeface="Times New Roman"/>
                        </a:rPr>
                        <a:t>C </a:t>
                      </a:r>
                      <a:r>
                        <a:rPr lang="en-US" sz="2000" b="1">
                          <a:solidFill>
                            <a:srgbClr val="000000"/>
                          </a:solidFill>
                          <a:latin typeface="Times New Roman"/>
                          <a:ea typeface="Calibri"/>
                          <a:cs typeface="Times New Roman"/>
                          <a:sym typeface="Symbol"/>
                        </a:rPr>
                        <a:t></a:t>
                      </a:r>
                      <a:r>
                        <a:rPr lang="en-US" sz="2000" b="1">
                          <a:solidFill>
                            <a:srgbClr val="000000"/>
                          </a:solidFill>
                          <a:latin typeface="Times New Roman"/>
                          <a:ea typeface="Calibri"/>
                          <a:cs typeface="Times New Roman"/>
                        </a:rPr>
                        <a:t> 130</a:t>
                      </a:r>
                      <a:r>
                        <a:rPr lang="en-US" sz="2000" b="1" baseline="30000">
                          <a:solidFill>
                            <a:srgbClr val="000000"/>
                          </a:solidFill>
                          <a:latin typeface="Times New Roman"/>
                          <a:ea typeface="Calibri"/>
                          <a:cs typeface="Times New Roman"/>
                        </a:rPr>
                        <a:t>o</a:t>
                      </a:r>
                      <a:r>
                        <a:rPr lang="en-US" sz="2000" b="1">
                          <a:solidFill>
                            <a:srgbClr val="000000"/>
                          </a:solidFill>
                          <a:latin typeface="Times New Roman"/>
                          <a:ea typeface="Calibri"/>
                          <a:cs typeface="Times New Roman"/>
                        </a:rPr>
                        <a:t>C</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7</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840">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130</a:t>
                      </a:r>
                      <a:r>
                        <a:rPr lang="en-US" sz="2000" b="1" baseline="30000">
                          <a:solidFill>
                            <a:srgbClr val="000000"/>
                          </a:solidFill>
                          <a:latin typeface="Times New Roman"/>
                          <a:ea typeface="Calibri"/>
                          <a:cs typeface="Times New Roman"/>
                        </a:rPr>
                        <a:t>o</a:t>
                      </a:r>
                      <a:r>
                        <a:rPr lang="en-US" sz="2000" b="1">
                          <a:solidFill>
                            <a:srgbClr val="000000"/>
                          </a:solidFill>
                          <a:latin typeface="Times New Roman"/>
                          <a:ea typeface="Calibri"/>
                          <a:cs typeface="Times New Roman"/>
                        </a:rPr>
                        <a:t>C </a:t>
                      </a:r>
                      <a:r>
                        <a:rPr lang="en-US" sz="2000" b="1">
                          <a:solidFill>
                            <a:srgbClr val="000000"/>
                          </a:solidFill>
                          <a:latin typeface="Times New Roman"/>
                          <a:ea typeface="Calibri"/>
                          <a:cs typeface="Times New Roman"/>
                          <a:sym typeface="Symbol"/>
                        </a:rPr>
                        <a:t></a:t>
                      </a:r>
                      <a:r>
                        <a:rPr lang="en-US" sz="2000" b="1">
                          <a:solidFill>
                            <a:srgbClr val="000000"/>
                          </a:solidFill>
                          <a:latin typeface="Times New Roman"/>
                          <a:ea typeface="Calibri"/>
                          <a:cs typeface="Times New Roman"/>
                        </a:rPr>
                        <a:t> 220</a:t>
                      </a:r>
                      <a:r>
                        <a:rPr lang="en-US" sz="2000" b="1" baseline="30000">
                          <a:solidFill>
                            <a:srgbClr val="000000"/>
                          </a:solidFill>
                          <a:latin typeface="Times New Roman"/>
                          <a:ea typeface="Calibri"/>
                          <a:cs typeface="Times New Roman"/>
                        </a:rPr>
                        <a:t>o</a:t>
                      </a:r>
                      <a:r>
                        <a:rPr lang="en-US" sz="2000" b="1">
                          <a:solidFill>
                            <a:srgbClr val="000000"/>
                          </a:solidFill>
                          <a:latin typeface="Times New Roman"/>
                          <a:ea typeface="Calibri"/>
                          <a:cs typeface="Times New Roman"/>
                        </a:rPr>
                        <a:t>C</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7</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330">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220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 – 430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23</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430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 – 670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1</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670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 – 790</a:t>
                      </a:r>
                      <a:r>
                        <a:rPr lang="de-DE" sz="2000" b="1" baseline="30000">
                          <a:solidFill>
                            <a:srgbClr val="000000"/>
                          </a:solidFill>
                          <a:latin typeface="Times New Roman"/>
                          <a:ea typeface="Calibri"/>
                          <a:cs typeface="Times New Roman"/>
                        </a:rPr>
                        <a:t>o</a:t>
                      </a:r>
                      <a:r>
                        <a:rPr lang="de-DE" sz="2000" b="1">
                          <a:solidFill>
                            <a:srgbClr val="000000"/>
                          </a:solidFill>
                          <a:latin typeface="Times New Roman"/>
                          <a:ea typeface="Calibri"/>
                          <a:cs typeface="Times New Roman"/>
                        </a:rPr>
                        <a:t>C</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3</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D3CCED84-38D8-45C7-890A-630C683ED24B}" type="slidenum">
              <a:rPr lang="en-US" smtClean="0"/>
              <a:pPr/>
              <a:t>15</a:t>
            </a:fld>
            <a:endParaRPr lang="en-US"/>
          </a:p>
        </p:txBody>
      </p:sp>
      <p:sp>
        <p:nvSpPr>
          <p:cNvPr id="6" name="TextBox 5"/>
          <p:cNvSpPr txBox="1"/>
          <p:nvPr/>
        </p:nvSpPr>
        <p:spPr>
          <a:xfrm>
            <a:off x="4648200" y="1981200"/>
            <a:ext cx="4191000" cy="4062651"/>
          </a:xfrm>
          <a:prstGeom prst="rect">
            <a:avLst/>
          </a:prstGeom>
          <a:noFill/>
        </p:spPr>
        <p:txBody>
          <a:bodyPr wrap="square" rtlCol="0">
            <a:spAutoFit/>
          </a:bodyPr>
          <a:lstStyle/>
          <a:p>
            <a:pPr>
              <a:buFont typeface="Wingdings" pitchFamily="2" charset="2"/>
              <a:buChar char="Ø"/>
            </a:pPr>
            <a:r>
              <a:rPr lang="en-US" sz="3000" b="1" dirty="0" smtClean="0">
                <a:latin typeface="Times New Roman" pitchFamily="18" charset="0"/>
                <a:cs typeface="Times New Roman" pitchFamily="18" charset="0"/>
              </a:rPr>
              <a:t>30</a:t>
            </a:r>
            <a:r>
              <a:rPr lang="en-US" sz="3000" b="1" baseline="30000" dirty="0" smtClean="0">
                <a:latin typeface="Times New Roman" pitchFamily="18" charset="0"/>
                <a:cs typeface="Times New Roman" pitchFamily="18" charset="0"/>
              </a:rPr>
              <a:t>-</a:t>
            </a:r>
            <a:r>
              <a:rPr lang="en-US" sz="3000" b="1" dirty="0" smtClean="0">
                <a:latin typeface="Times New Roman" pitchFamily="18" charset="0"/>
                <a:cs typeface="Times New Roman" pitchFamily="18" charset="0"/>
              </a:rPr>
              <a:t>130</a:t>
            </a:r>
            <a:r>
              <a:rPr lang="en-US" sz="3000" b="1" baseline="30000" dirty="0" smtClean="0">
                <a:latin typeface="Times New Roman" pitchFamily="18" charset="0"/>
                <a:cs typeface="Times New Roman" pitchFamily="18" charset="0"/>
              </a:rPr>
              <a:t>o</a:t>
            </a:r>
            <a:r>
              <a:rPr lang="en-US" sz="3000" b="1" dirty="0" smtClean="0">
                <a:latin typeface="Times New Roman" pitchFamily="18" charset="0"/>
                <a:cs typeface="Times New Roman" pitchFamily="18" charset="0"/>
              </a:rPr>
              <a:t>C: bay hơi nước ẩm</a:t>
            </a:r>
          </a:p>
          <a:p>
            <a:pPr>
              <a:buFont typeface="Wingdings" pitchFamily="2" charset="2"/>
              <a:buChar char="Ø"/>
            </a:pPr>
            <a:r>
              <a:rPr lang="en-US" sz="3000" b="1" dirty="0" smtClean="0">
                <a:latin typeface="Times New Roman" pitchFamily="18" charset="0"/>
                <a:cs typeface="Times New Roman" pitchFamily="18" charset="0"/>
              </a:rPr>
              <a:t>130</a:t>
            </a:r>
            <a:r>
              <a:rPr lang="en-US" sz="3000" b="1" dirty="0" smtClean="0">
                <a:latin typeface="Times New Roman" pitchFamily="18" charset="0"/>
                <a:cs typeface="Times New Roman" pitchFamily="18" charset="0"/>
                <a:sym typeface="Symbol"/>
              </a:rPr>
              <a:t></a:t>
            </a:r>
            <a:r>
              <a:rPr lang="en-US" sz="3000" b="1" dirty="0" smtClean="0">
                <a:latin typeface="Times New Roman" pitchFamily="18" charset="0"/>
                <a:cs typeface="Times New Roman" pitchFamily="18" charset="0"/>
              </a:rPr>
              <a:t>220</a:t>
            </a:r>
            <a:r>
              <a:rPr lang="en-US" sz="3000" b="1" baseline="30000" dirty="0" smtClean="0">
                <a:latin typeface="Times New Roman" pitchFamily="18" charset="0"/>
                <a:cs typeface="Times New Roman" pitchFamily="18" charset="0"/>
              </a:rPr>
              <a:t>o</a:t>
            </a:r>
            <a:r>
              <a:rPr lang="en-US" sz="3000" b="1" dirty="0" smtClean="0">
                <a:latin typeface="Times New Roman" pitchFamily="18" charset="0"/>
                <a:cs typeface="Times New Roman" pitchFamily="18" charset="0"/>
              </a:rPr>
              <a:t>C: mất nước cấu trúc</a:t>
            </a:r>
          </a:p>
          <a:p>
            <a:pPr>
              <a:buFont typeface="Wingdings" pitchFamily="2" charset="2"/>
              <a:buChar char="Ø"/>
            </a:pPr>
            <a:r>
              <a:rPr lang="de-DE" sz="3000" b="1" dirty="0" smtClean="0">
                <a:latin typeface="Times New Roman" pitchFamily="18" charset="0"/>
                <a:cs typeface="Times New Roman" pitchFamily="18" charset="0"/>
              </a:rPr>
              <a:t>220– 430</a:t>
            </a:r>
            <a:r>
              <a:rPr lang="de-DE" sz="3000" b="1" baseline="30000" dirty="0" smtClean="0">
                <a:latin typeface="Times New Roman" pitchFamily="18" charset="0"/>
                <a:cs typeface="Times New Roman" pitchFamily="18" charset="0"/>
              </a:rPr>
              <a:t>o</a:t>
            </a:r>
            <a:r>
              <a:rPr lang="de-DE" sz="3000" b="1" dirty="0" smtClean="0">
                <a:latin typeface="Times New Roman" pitchFamily="18" charset="0"/>
                <a:cs typeface="Times New Roman" pitchFamily="18" charset="0"/>
              </a:rPr>
              <a:t>C: phân hủy Al(OH)</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 và Mg(OH)</a:t>
            </a:r>
            <a:r>
              <a:rPr lang="de-DE" sz="3000" b="1" baseline="-25000" dirty="0" smtClean="0">
                <a:latin typeface="Times New Roman" pitchFamily="18" charset="0"/>
                <a:cs typeface="Times New Roman" pitchFamily="18" charset="0"/>
              </a:rPr>
              <a:t>2</a:t>
            </a:r>
            <a:endParaRPr lang="en-US" sz="3000" b="1" dirty="0" smtClean="0">
              <a:latin typeface="Times New Roman" pitchFamily="18" charset="0"/>
              <a:cs typeface="Times New Roman" pitchFamily="18" charset="0"/>
            </a:endParaRPr>
          </a:p>
          <a:p>
            <a:pPr>
              <a:buFont typeface="Wingdings" pitchFamily="2" charset="2"/>
              <a:buChar char="Ø"/>
            </a:pPr>
            <a:r>
              <a:rPr lang="de-DE" sz="3000" b="1" dirty="0" smtClean="0">
                <a:latin typeface="Times New Roman" pitchFamily="18" charset="0"/>
                <a:cs typeface="Times New Roman" pitchFamily="18" charset="0"/>
              </a:rPr>
              <a:t>670</a:t>
            </a:r>
            <a:r>
              <a:rPr lang="de-DE" sz="3000" b="1" baseline="30000" dirty="0" smtClean="0">
                <a:latin typeface="Times New Roman" pitchFamily="18" charset="0"/>
                <a:cs typeface="Times New Roman" pitchFamily="18" charset="0"/>
              </a:rPr>
              <a:t>-</a:t>
            </a:r>
            <a:r>
              <a:rPr lang="de-DE" sz="3000" b="1" dirty="0" smtClean="0">
                <a:latin typeface="Times New Roman" pitchFamily="18" charset="0"/>
                <a:cs typeface="Times New Roman" pitchFamily="18" charset="0"/>
              </a:rPr>
              <a:t>790</a:t>
            </a:r>
            <a:r>
              <a:rPr lang="de-DE" sz="3000" b="1" baseline="30000" dirty="0" smtClean="0">
                <a:latin typeface="Times New Roman" pitchFamily="18" charset="0"/>
                <a:cs typeface="Times New Roman" pitchFamily="18" charset="0"/>
              </a:rPr>
              <a:t>o</a:t>
            </a:r>
            <a:r>
              <a:rPr lang="de-DE" sz="3000" b="1" dirty="0" smtClean="0">
                <a:latin typeface="Times New Roman" pitchFamily="18" charset="0"/>
                <a:cs typeface="Times New Roman" pitchFamily="18" charset="0"/>
              </a:rPr>
              <a:t>C: phân hủy Al</a:t>
            </a:r>
            <a:r>
              <a:rPr lang="de-DE" sz="3000" b="1" baseline="-25000" dirty="0" smtClean="0">
                <a:latin typeface="Times New Roman" pitchFamily="18" charset="0"/>
                <a:cs typeface="Times New Roman" pitchFamily="18" charset="0"/>
              </a:rPr>
              <a:t>2</a:t>
            </a:r>
            <a:r>
              <a:rPr lang="de-DE" sz="3000" b="1" dirty="0" smtClean="0">
                <a:latin typeface="Times New Roman" pitchFamily="18" charset="0"/>
                <a:cs typeface="Times New Roman" pitchFamily="18" charset="0"/>
              </a:rPr>
              <a:t>(CO</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a:t>
            </a:r>
            <a:r>
              <a:rPr lang="de-DE" sz="3000" b="1" baseline="-25000" dirty="0" smtClean="0">
                <a:latin typeface="Times New Roman" pitchFamily="18" charset="0"/>
                <a:cs typeface="Times New Roman" pitchFamily="18" charset="0"/>
              </a:rPr>
              <a:t>3</a:t>
            </a:r>
            <a:r>
              <a:rPr lang="de-DE" sz="3000" b="1" dirty="0" smtClean="0">
                <a:latin typeface="Times New Roman" pitchFamily="18" charset="0"/>
                <a:cs typeface="Times New Roman" pitchFamily="18" charset="0"/>
              </a:rPr>
              <a:t> và MgCO</a:t>
            </a:r>
            <a:r>
              <a:rPr lang="de-DE" sz="3000" b="1" baseline="-25000" dirty="0" smtClean="0">
                <a:latin typeface="Times New Roman" pitchFamily="18" charset="0"/>
                <a:cs typeface="Times New Roman" pitchFamily="18" charset="0"/>
              </a:rPr>
              <a:t>3</a:t>
            </a:r>
            <a:endParaRPr lang="en-US" sz="3000" b="1" dirty="0" smtClean="0">
              <a:latin typeface="Times New Roman" pitchFamily="18" charset="0"/>
              <a:cs typeface="Times New Roman" pitchFamily="18" charset="0"/>
            </a:endParaRPr>
          </a:p>
          <a:p>
            <a:endParaRPr lang="en-US" dirty="0"/>
          </a:p>
        </p:txBody>
      </p:sp>
      <p:sp>
        <p:nvSpPr>
          <p:cNvPr id="7" name="TextBox 6"/>
          <p:cNvSpPr txBox="1"/>
          <p:nvPr/>
        </p:nvSpPr>
        <p:spPr>
          <a:xfrm>
            <a:off x="304800" y="5638800"/>
            <a:ext cx="3581400" cy="707886"/>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Bảng 2 – Độ hụt khối theo nhiệt độ</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229600" cy="1143000"/>
          </a:xfrm>
        </p:spPr>
        <p:txBody>
          <a:bodyPr/>
          <a:lstStyle/>
          <a:p>
            <a:pPr algn="ctr"/>
            <a:r>
              <a:rPr lang="en-US" b="1" dirty="0" smtClean="0">
                <a:solidFill>
                  <a:srgbClr val="0070C0"/>
                </a:solidFill>
                <a:latin typeface="Times New Roman" pitchFamily="18" charset="0"/>
                <a:cs typeface="Times New Roman" pitchFamily="18" charset="0"/>
              </a:rPr>
              <a:t>Giản đồ nhiễu xạ tia X</a:t>
            </a:r>
            <a:endParaRPr lang="en-US" b="1" dirty="0">
              <a:solidFill>
                <a:srgbClr val="0070C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16</a:t>
            </a:fld>
            <a:endParaRPr lang="en-US"/>
          </a:p>
        </p:txBody>
      </p:sp>
      <p:pic>
        <p:nvPicPr>
          <p:cNvPr id="5" name="Picture 4"/>
          <p:cNvPicPr/>
          <p:nvPr/>
        </p:nvPicPr>
        <p:blipFill>
          <a:blip r:embed="rId2"/>
          <a:srcRect/>
          <a:stretch>
            <a:fillRect/>
          </a:stretch>
        </p:blipFill>
        <p:spPr bwMode="auto">
          <a:xfrm>
            <a:off x="304800" y="1524000"/>
            <a:ext cx="6457950" cy="4957921"/>
          </a:xfrm>
          <a:prstGeom prst="rect">
            <a:avLst/>
          </a:prstGeom>
          <a:noFill/>
          <a:ln w="9525">
            <a:noFill/>
            <a:miter lim="800000"/>
            <a:headEnd/>
            <a:tailEnd/>
          </a:ln>
        </p:spPr>
      </p:pic>
      <p:sp>
        <p:nvSpPr>
          <p:cNvPr id="6" name="TextBox 5"/>
          <p:cNvSpPr txBox="1"/>
          <p:nvPr/>
        </p:nvSpPr>
        <p:spPr>
          <a:xfrm>
            <a:off x="7010400" y="2819400"/>
            <a:ext cx="1143000" cy="1631216"/>
          </a:xfrm>
          <a:prstGeom prst="rect">
            <a:avLst/>
          </a:prstGeom>
          <a:noFill/>
        </p:spPr>
        <p:txBody>
          <a:bodyPr wrap="square" rtlCol="0">
            <a:spAutoFit/>
          </a:bodyPr>
          <a:lstStyle/>
          <a:p>
            <a:r>
              <a:rPr lang="de-DE" sz="2000" b="1" i="1" dirty="0" smtClean="0">
                <a:latin typeface="Times New Roman" pitchFamily="18" charset="0"/>
                <a:cs typeface="Times New Roman" pitchFamily="18" charset="0"/>
              </a:rPr>
              <a:t>Hình 5 – Giản đồ nhiễu xạ tia X</a:t>
            </a:r>
            <a:endParaRPr lang="en-US" sz="2000" b="1" dirty="0" smtClean="0">
              <a:latin typeface="Times New Roman" pitchFamily="18" charset="0"/>
              <a:cs typeface="Times New Roman" pitchFamily="18" charset="0"/>
            </a:endParaRPr>
          </a:p>
          <a:p>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70C0"/>
                </a:solidFill>
                <a:latin typeface="Times New Roman" pitchFamily="18" charset="0"/>
                <a:cs typeface="Times New Roman" pitchFamily="18" charset="0"/>
              </a:rPr>
              <a:t>Nhận xét phổ nhiễu xạ tia X</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465138">
              <a:buClr>
                <a:schemeClr val="tx1"/>
              </a:buClr>
              <a:buFont typeface="Wingdings" pitchFamily="2" charset="2"/>
              <a:buChar char="Ø"/>
            </a:pPr>
            <a:r>
              <a:rPr lang="en-US" sz="3000" b="1" dirty="0" smtClean="0">
                <a:latin typeface="Times New Roman" pitchFamily="18" charset="0"/>
                <a:cs typeface="Times New Roman" pitchFamily="18" charset="0"/>
              </a:rPr>
              <a:t>Vị trí peak các mẫu thực trùng vị trí phổ tham chiếu </a:t>
            </a:r>
            <a:r>
              <a:rPr lang="en-US" sz="3000" b="1" dirty="0" smtClean="0">
                <a:latin typeface="Times New Roman" pitchFamily="18" charset="0"/>
                <a:cs typeface="Times New Roman" pitchFamily="18" charset="0"/>
                <a:sym typeface="Wingdings"/>
              </a:rPr>
              <a:t> mẫu điều chế là HTC</a:t>
            </a:r>
            <a:endParaRPr lang="en-US" sz="3000" b="1" dirty="0" smtClean="0">
              <a:latin typeface="Times New Roman" pitchFamily="18" charset="0"/>
              <a:cs typeface="Times New Roman" pitchFamily="18" charset="0"/>
            </a:endParaRPr>
          </a:p>
          <a:p>
            <a:pPr marL="0" indent="465138">
              <a:buClr>
                <a:schemeClr val="tx1"/>
              </a:buClr>
              <a:buFont typeface="Wingdings" pitchFamily="2" charset="2"/>
              <a:buChar char="Ø"/>
            </a:pPr>
            <a:r>
              <a:rPr lang="de-DE" sz="3000" b="1" dirty="0" smtClean="0">
                <a:latin typeface="Times New Roman" pitchFamily="18" charset="0"/>
                <a:cs typeface="Times New Roman" pitchFamily="18" charset="0"/>
              </a:rPr>
              <a:t>Mẫu 1:1 các peak có đáy rộng, đường nền gập ghềnh </a:t>
            </a:r>
            <a:r>
              <a:rPr lang="de-DE" sz="3000" b="1" dirty="0" smtClean="0">
                <a:latin typeface="Times New Roman" pitchFamily="18" charset="0"/>
                <a:cs typeface="Times New Roman" pitchFamily="18" charset="0"/>
                <a:sym typeface="Wingdings"/>
              </a:rPr>
              <a:t></a:t>
            </a:r>
            <a:r>
              <a:rPr lang="de-DE" sz="3000" b="1" dirty="0" smtClean="0">
                <a:latin typeface="Times New Roman" pitchFamily="18" charset="0"/>
                <a:cs typeface="Times New Roman" pitchFamily="18" charset="0"/>
              </a:rPr>
              <a:t> kích thước hạt nhỏ và độ tinh thể hóa kém</a:t>
            </a:r>
            <a:endParaRPr lang="en-US" sz="3000" b="1" dirty="0" smtClean="0">
              <a:latin typeface="Times New Roman" pitchFamily="18" charset="0"/>
              <a:cs typeface="Times New Roman" pitchFamily="18" charset="0"/>
            </a:endParaRPr>
          </a:p>
          <a:p>
            <a:pPr marL="0" indent="465138">
              <a:buClr>
                <a:schemeClr val="tx1"/>
              </a:buClr>
              <a:buFont typeface="Wingdings" pitchFamily="2" charset="2"/>
              <a:buChar char="Ø"/>
            </a:pPr>
            <a:r>
              <a:rPr lang="de-DE" sz="3000" b="1" dirty="0" smtClean="0">
                <a:latin typeface="Times New Roman" pitchFamily="18" charset="0"/>
                <a:cs typeface="Times New Roman" pitchFamily="18" charset="0"/>
              </a:rPr>
              <a:t>Mẫu 3:1 có các peak với đáy hẹp nhất, đường nền ổn định nhất </a:t>
            </a:r>
            <a:r>
              <a:rPr lang="de-DE" sz="3000" b="1" dirty="0" smtClean="0">
                <a:latin typeface="Times New Roman" pitchFamily="18" charset="0"/>
                <a:cs typeface="Times New Roman" pitchFamily="18" charset="0"/>
                <a:sym typeface="Wingdings"/>
              </a:rPr>
              <a:t></a:t>
            </a:r>
            <a:r>
              <a:rPr lang="de-DE" sz="3000" b="1" dirty="0" smtClean="0">
                <a:latin typeface="Times New Roman" pitchFamily="18" charset="0"/>
                <a:cs typeface="Times New Roman" pitchFamily="18" charset="0"/>
              </a:rPr>
              <a:t>có độ tinh thể hóa cao và kích thước hạt lớn.</a:t>
            </a:r>
            <a:endParaRPr lang="en-US" sz="3000" b="1" dirty="0" smtClean="0">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2"/>
          </p:nvPr>
        </p:nvSpPr>
        <p:spPr/>
        <p:txBody>
          <a:bodyPr/>
          <a:lstStyle/>
          <a:p>
            <a:fld id="{D3CCED84-38D8-45C7-890A-630C683ED24B}"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lstStyle/>
          <a:p>
            <a:pPr algn="ctr"/>
            <a:r>
              <a:rPr lang="en-US" b="1" dirty="0" smtClean="0">
                <a:solidFill>
                  <a:srgbClr val="0070C0"/>
                </a:solidFill>
                <a:latin typeface="Times New Roman" pitchFamily="18" charset="0"/>
                <a:cs typeface="Times New Roman" pitchFamily="18" charset="0"/>
              </a:rPr>
              <a:t>Khảo sát hấp phụ phosphat</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447800"/>
            <a:ext cx="5715000" cy="807720"/>
          </a:xfrm>
        </p:spPr>
        <p:txBody>
          <a:bodyPr/>
          <a:lstStyle/>
          <a:p>
            <a:pPr>
              <a:buClr>
                <a:schemeClr val="tx1"/>
              </a:buClr>
              <a:buFont typeface="Wingdings" pitchFamily="2" charset="2"/>
              <a:buChar char="Ø"/>
            </a:pPr>
            <a:r>
              <a:rPr lang="en-US" b="1" dirty="0" smtClean="0">
                <a:latin typeface="Times New Roman" pitchFamily="18" charset="0"/>
                <a:cs typeface="Times New Roman" pitchFamily="18" charset="0"/>
              </a:rPr>
              <a:t>Dựng đường chuẩn phosphat</a:t>
            </a:r>
            <a:endParaRPr lang="en-US"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18</a:t>
            </a:fld>
            <a:endParaRPr lang="en-US"/>
          </a:p>
        </p:txBody>
      </p:sp>
      <p:graphicFrame>
        <p:nvGraphicFramePr>
          <p:cNvPr id="5" name="Table 4"/>
          <p:cNvGraphicFramePr>
            <a:graphicFrameLocks noGrp="1"/>
          </p:cNvGraphicFramePr>
          <p:nvPr/>
        </p:nvGraphicFramePr>
        <p:xfrm>
          <a:off x="1447800" y="1981200"/>
          <a:ext cx="6324600" cy="1483851"/>
        </p:xfrm>
        <a:graphic>
          <a:graphicData uri="http://schemas.openxmlformats.org/drawingml/2006/table">
            <a:tbl>
              <a:tblPr/>
              <a:tblGrid>
                <a:gridCol w="1967519"/>
                <a:gridCol w="745251"/>
                <a:gridCol w="744508"/>
                <a:gridCol w="744508"/>
                <a:gridCol w="744508"/>
                <a:gridCol w="696955"/>
                <a:gridCol w="681351"/>
              </a:tblGrid>
              <a:tr h="218040">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Fiol</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2</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3</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4</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5</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6</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571">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KH</a:t>
                      </a:r>
                      <a:r>
                        <a:rPr lang="en-US" sz="1600" b="1" baseline="-25000" dirty="0">
                          <a:solidFill>
                            <a:srgbClr val="000000"/>
                          </a:solidFill>
                          <a:latin typeface="Times New Roman"/>
                          <a:ea typeface="Calibri"/>
                          <a:cs typeface="Times New Roman"/>
                        </a:rPr>
                        <a:t>2</a:t>
                      </a:r>
                      <a:r>
                        <a:rPr lang="en-US" sz="1600" b="1" dirty="0">
                          <a:solidFill>
                            <a:srgbClr val="000000"/>
                          </a:solidFill>
                          <a:latin typeface="Times New Roman"/>
                          <a:ea typeface="Calibri"/>
                          <a:cs typeface="Times New Roman"/>
                        </a:rPr>
                        <a:t>PO</a:t>
                      </a:r>
                      <a:r>
                        <a:rPr lang="en-US" sz="1600" b="1" baseline="-25000" dirty="0">
                          <a:solidFill>
                            <a:srgbClr val="000000"/>
                          </a:solidFill>
                          <a:latin typeface="Times New Roman"/>
                          <a:ea typeface="Calibri"/>
                          <a:cs typeface="Times New Roman"/>
                        </a:rPr>
                        <a:t>4</a:t>
                      </a:r>
                      <a:r>
                        <a:rPr lang="en-US" sz="1600" b="1" dirty="0">
                          <a:solidFill>
                            <a:srgbClr val="000000"/>
                          </a:solidFill>
                          <a:latin typeface="Times New Roman"/>
                          <a:ea typeface="Calibri"/>
                          <a:cs typeface="Times New Roman"/>
                        </a:rPr>
                        <a:t> 10</a:t>
                      </a:r>
                      <a:r>
                        <a:rPr lang="en-US" sz="1600" b="1" baseline="30000" dirty="0">
                          <a:solidFill>
                            <a:srgbClr val="000000"/>
                          </a:solidFill>
                          <a:latin typeface="Times New Roman"/>
                          <a:ea typeface="Calibri"/>
                          <a:cs typeface="Times New Roman"/>
                        </a:rPr>
                        <a:t>-3</a:t>
                      </a:r>
                      <a:r>
                        <a:rPr lang="en-US" sz="1600" b="1" dirty="0">
                          <a:solidFill>
                            <a:srgbClr val="000000"/>
                          </a:solidFill>
                          <a:latin typeface="Times New Roman"/>
                          <a:ea typeface="Calibri"/>
                          <a:cs typeface="Times New Roman"/>
                        </a:rPr>
                        <a:t> M (ml)</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5</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4</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3</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2</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1</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462190">
                <a:tc>
                  <a:txBody>
                    <a:bodyPr/>
                    <a:lstStyle/>
                    <a:p>
                      <a:pPr marL="0" marR="0" algn="ctr">
                        <a:lnSpc>
                          <a:spcPct val="150000"/>
                        </a:lnSpc>
                        <a:spcBef>
                          <a:spcPts val="0"/>
                        </a:spcBef>
                        <a:spcAft>
                          <a:spcPts val="0"/>
                        </a:spcAft>
                      </a:pPr>
                      <a:r>
                        <a:rPr lang="en-US" sz="1600" b="1" dirty="0" smtClean="0">
                          <a:solidFill>
                            <a:srgbClr val="000000"/>
                          </a:solidFill>
                          <a:latin typeface="Times New Roman"/>
                          <a:ea typeface="Calibri"/>
                          <a:cs typeface="Times New Roman"/>
                        </a:rPr>
                        <a:t>Vanado</a:t>
                      </a:r>
                    </a:p>
                    <a:p>
                      <a:pPr marL="0" marR="0" algn="ctr">
                        <a:lnSpc>
                          <a:spcPct val="150000"/>
                        </a:lnSpc>
                        <a:spcBef>
                          <a:spcPts val="0"/>
                        </a:spcBef>
                        <a:spcAft>
                          <a:spcPts val="0"/>
                        </a:spcAft>
                      </a:pPr>
                      <a:r>
                        <a:rPr lang="en-US" sz="1600" b="1" dirty="0" smtClean="0">
                          <a:solidFill>
                            <a:srgbClr val="000000"/>
                          </a:solidFill>
                          <a:latin typeface="Times New Roman"/>
                          <a:ea typeface="Calibri"/>
                          <a:cs typeface="Times New Roman"/>
                        </a:rPr>
                        <a:t>molybdat </a:t>
                      </a:r>
                      <a:r>
                        <a:rPr lang="en-US" sz="1600" b="1" dirty="0">
                          <a:solidFill>
                            <a:srgbClr val="000000"/>
                          </a:solidFill>
                          <a:latin typeface="Times New Roman"/>
                          <a:ea typeface="Calibri"/>
                          <a:cs typeface="Times New Roman"/>
                        </a:rPr>
                        <a:t>(ml)</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10</a:t>
                      </a:r>
                      <a:endParaRPr lang="en-US" sz="1600" b="1">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1752600" y="4724400"/>
          <a:ext cx="5715002" cy="1398047"/>
        </p:xfrm>
        <a:graphic>
          <a:graphicData uri="http://schemas.openxmlformats.org/drawingml/2006/table">
            <a:tbl>
              <a:tblPr/>
              <a:tblGrid>
                <a:gridCol w="1891434"/>
                <a:gridCol w="664751"/>
                <a:gridCol w="664751"/>
                <a:gridCol w="664751"/>
                <a:gridCol w="664751"/>
                <a:gridCol w="664751"/>
                <a:gridCol w="499813"/>
              </a:tblGrid>
              <a:tr h="314436">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Bình mức</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1</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2</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3</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4</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5</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6</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436">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C</a:t>
                      </a:r>
                      <a:r>
                        <a:rPr lang="en-US" sz="1600" b="1" baseline="-25000" dirty="0">
                          <a:solidFill>
                            <a:srgbClr val="000000"/>
                          </a:solidFill>
                          <a:latin typeface="Times New Roman"/>
                          <a:ea typeface="Calibri"/>
                          <a:cs typeface="Times New Roman"/>
                        </a:rPr>
                        <a:t>Phosphat</a:t>
                      </a:r>
                      <a:r>
                        <a:rPr lang="en-US" sz="1600" b="1" dirty="0">
                          <a:solidFill>
                            <a:srgbClr val="000000"/>
                          </a:solidFill>
                          <a:latin typeface="Times New Roman"/>
                          <a:ea typeface="Calibri"/>
                          <a:cs typeface="Times New Roman"/>
                        </a:rPr>
                        <a:t>(M.10</a:t>
                      </a:r>
                      <a:r>
                        <a:rPr lang="en-US" sz="1600" b="1" baseline="30000" dirty="0">
                          <a:solidFill>
                            <a:srgbClr val="000000"/>
                          </a:solidFill>
                          <a:latin typeface="Times New Roman"/>
                          <a:ea typeface="Calibri"/>
                          <a:cs typeface="Times New Roman"/>
                        </a:rPr>
                        <a:t>-4</a:t>
                      </a:r>
                      <a:r>
                        <a:rPr lang="en-US" sz="1600" b="1" dirty="0">
                          <a:solidFill>
                            <a:srgbClr val="000000"/>
                          </a:solidFill>
                          <a:latin typeface="Times New Roman"/>
                          <a:ea typeface="Calibri"/>
                          <a:cs typeface="Times New Roman"/>
                        </a:rPr>
                        <a:t>)</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1</a:t>
                      </a:r>
                      <a:endParaRPr lang="en-US" sz="16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0.8</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0.6</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0.4</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0.2</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a:t>
                      </a:r>
                      <a:endParaRPr lang="en-US" sz="16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666527">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A</a:t>
                      </a:r>
                      <a:endParaRPr lang="en-US" sz="1600" b="1">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a:solidFill>
                            <a:srgbClr val="000000"/>
                          </a:solidFill>
                          <a:latin typeface="Times New Roman"/>
                          <a:ea typeface="Calibri"/>
                          <a:cs typeface="Times New Roman"/>
                        </a:rPr>
                        <a:t>0.269</a:t>
                      </a:r>
                      <a:endParaRPr lang="en-US" sz="1600" b="1">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0.225</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0.163</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0.111</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0.047</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600" b="1" dirty="0">
                          <a:solidFill>
                            <a:srgbClr val="000000"/>
                          </a:solidFill>
                          <a:latin typeface="Times New Roman"/>
                          <a:ea typeface="Calibri"/>
                          <a:cs typeface="Times New Roman"/>
                        </a:rPr>
                        <a:t>0</a:t>
                      </a:r>
                      <a:endParaRPr lang="en-US" sz="1600" b="1" dirty="0">
                        <a:latin typeface="Calibri"/>
                        <a:ea typeface="Calibri"/>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1828800" y="3581400"/>
            <a:ext cx="5486400" cy="400110"/>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Bảng 3 - </a:t>
            </a:r>
            <a:r>
              <a:rPr lang="de-DE" sz="2000" b="1" i="1" dirty="0" smtClean="0">
                <a:latin typeface="Times New Roman" pitchFamily="18" charset="0"/>
                <a:cs typeface="Times New Roman" pitchFamily="18" charset="0"/>
              </a:rPr>
              <a:t>Thể tích dựng đường chuẩn phosphat</a:t>
            </a:r>
            <a:endParaRPr lang="en-US" sz="2000" b="1" i="1" dirty="0">
              <a:latin typeface="Times New Roman" pitchFamily="18" charset="0"/>
              <a:cs typeface="Times New Roman" pitchFamily="18" charset="0"/>
            </a:endParaRPr>
          </a:p>
        </p:txBody>
      </p:sp>
      <p:sp>
        <p:nvSpPr>
          <p:cNvPr id="9" name="TextBox 8"/>
          <p:cNvSpPr txBox="1"/>
          <p:nvPr/>
        </p:nvSpPr>
        <p:spPr>
          <a:xfrm>
            <a:off x="2286000" y="6172200"/>
            <a:ext cx="4114800" cy="400110"/>
          </a:xfrm>
          <a:prstGeom prst="rect">
            <a:avLst/>
          </a:prstGeom>
          <a:noFill/>
        </p:spPr>
        <p:txBody>
          <a:bodyPr wrap="square" rtlCol="0">
            <a:spAutoFit/>
          </a:bodyPr>
          <a:lstStyle/>
          <a:p>
            <a:r>
              <a:rPr lang="en-US" sz="2000" b="1" i="1" dirty="0" smtClean="0">
                <a:latin typeface="Times New Roman" pitchFamily="18" charset="0"/>
                <a:cs typeface="Times New Roman" pitchFamily="18" charset="0"/>
              </a:rPr>
              <a:t>Bảng 4 – Giá trị mật độ quang A</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229600" cy="1143000"/>
          </a:xfrm>
        </p:spPr>
        <p:txBody>
          <a:bodyPr/>
          <a:lstStyle/>
          <a:p>
            <a:pPr algn="ctr"/>
            <a:r>
              <a:rPr lang="en-US" b="1" dirty="0" smtClean="0">
                <a:solidFill>
                  <a:srgbClr val="0070C0"/>
                </a:solidFill>
                <a:latin typeface="Times New Roman" pitchFamily="18" charset="0"/>
                <a:cs typeface="Times New Roman" pitchFamily="18" charset="0"/>
              </a:rPr>
              <a:t>Đường chuẩn phosphat</a:t>
            </a:r>
            <a:endParaRPr lang="en-US" b="1" dirty="0">
              <a:solidFill>
                <a:srgbClr val="0070C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19</a:t>
            </a:fld>
            <a:endParaRPr lang="en-US"/>
          </a:p>
        </p:txBody>
      </p:sp>
      <p:graphicFrame>
        <p:nvGraphicFramePr>
          <p:cNvPr id="5" name="Chart 4"/>
          <p:cNvGraphicFramePr/>
          <p:nvPr/>
        </p:nvGraphicFramePr>
        <p:xfrm>
          <a:off x="838200" y="1295400"/>
          <a:ext cx="6205537" cy="4776788"/>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524000" y="5943600"/>
            <a:ext cx="5181600" cy="707886"/>
          </a:xfrm>
          <a:prstGeom prst="rect">
            <a:avLst/>
          </a:prstGeom>
          <a:noFill/>
        </p:spPr>
        <p:txBody>
          <a:bodyPr wrap="square" rtlCol="0">
            <a:spAutoFit/>
          </a:bodyPr>
          <a:lstStyle/>
          <a:p>
            <a:r>
              <a:rPr lang="en-US" sz="2000" b="1" i="1" dirty="0" smtClean="0">
                <a:latin typeface="Times New Roman" pitchFamily="18" charset="0"/>
                <a:cs typeface="Times New Roman" pitchFamily="18" charset="0"/>
              </a:rPr>
              <a:t>	Hình 6 - Đường chuẩn phosphat	</a:t>
            </a:r>
          </a:p>
          <a:p>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pPr algn="ctr"/>
            <a:r>
              <a:rPr lang="en-US" b="1" dirty="0" smtClean="0">
                <a:solidFill>
                  <a:srgbClr val="0070C0"/>
                </a:solidFill>
                <a:latin typeface="Times New Roman" pitchFamily="18" charset="0"/>
                <a:cs typeface="Times New Roman" pitchFamily="18" charset="0"/>
              </a:rPr>
              <a:t>Mục tiêu</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209800"/>
            <a:ext cx="8229600" cy="2971800"/>
          </a:xfrm>
        </p:spPr>
        <p:txBody>
          <a:bodyPr>
            <a:normAutofit/>
          </a:bodyPr>
          <a:lstStyle/>
          <a:p>
            <a:pPr marL="0" lvl="0" indent="465138">
              <a:buClr>
                <a:schemeClr val="tx1"/>
              </a:buClr>
              <a:buFont typeface="Wingdings" pitchFamily="2" charset="2"/>
              <a:buChar char="Ø"/>
            </a:pPr>
            <a:r>
              <a:rPr lang="en-US" sz="3000" b="1" dirty="0">
                <a:latin typeface="Times New Roman" pitchFamily="18" charset="0"/>
                <a:cs typeface="Times New Roman" pitchFamily="18" charset="0"/>
              </a:rPr>
              <a:t>Điều chế </a:t>
            </a:r>
            <a:r>
              <a:rPr lang="en-US" sz="3000" b="1" dirty="0" smtClean="0">
                <a:latin typeface="Times New Roman" pitchFamily="18" charset="0"/>
                <a:cs typeface="Times New Roman" pitchFamily="18" charset="0"/>
              </a:rPr>
              <a:t>hydrotalcite từ </a:t>
            </a:r>
            <a:r>
              <a:rPr lang="en-US" sz="3000" b="1" dirty="0">
                <a:latin typeface="Times New Roman" pitchFamily="18" charset="0"/>
                <a:cs typeface="Times New Roman" pitchFamily="18" charset="0"/>
              </a:rPr>
              <a:t>nước ót và nước thải bùn đỏ của qui trình </a:t>
            </a:r>
            <a:r>
              <a:rPr lang="en-US" sz="3000" b="1" dirty="0" smtClean="0">
                <a:latin typeface="Times New Roman" pitchFamily="18" charset="0"/>
                <a:cs typeface="Times New Roman" pitchFamily="18" charset="0"/>
              </a:rPr>
              <a:t>Bayer</a:t>
            </a:r>
            <a:endParaRPr lang="en-US" sz="3000" b="1" dirty="0">
              <a:latin typeface="Times New Roman" pitchFamily="18" charset="0"/>
              <a:cs typeface="Times New Roman" pitchFamily="18" charset="0"/>
            </a:endParaRPr>
          </a:p>
          <a:p>
            <a:pPr marL="0" lvl="0" indent="465138">
              <a:buClr>
                <a:schemeClr val="tx1"/>
              </a:buClr>
              <a:buFont typeface="Wingdings" pitchFamily="2" charset="2"/>
              <a:buChar char="Ø"/>
            </a:pPr>
            <a:r>
              <a:rPr lang="en-US" sz="3000" b="1" dirty="0" smtClean="0">
                <a:latin typeface="Times New Roman" pitchFamily="18" charset="0"/>
                <a:cs typeface="Times New Roman" pitchFamily="18" charset="0"/>
              </a:rPr>
              <a:t>Dùng HTC điều chế xử lý ô nhiễm phosphat</a:t>
            </a:r>
            <a:endParaRPr lang="en-US" sz="3000" b="1" dirty="0">
              <a:latin typeface="Times New Roman" pitchFamily="18" charset="0"/>
              <a:cs typeface="Times New Roman" pitchFamily="18" charset="0"/>
            </a:endParaRPr>
          </a:p>
          <a:p>
            <a:pPr marL="0" lvl="0" indent="465138">
              <a:buClr>
                <a:schemeClr val="tx1"/>
              </a:buClr>
              <a:buFont typeface="Wingdings" pitchFamily="2" charset="2"/>
              <a:buChar char="Ø"/>
            </a:pPr>
            <a:r>
              <a:rPr lang="en-US" sz="3000" b="1" dirty="0" smtClean="0">
                <a:latin typeface="Times New Roman" pitchFamily="18" charset="0"/>
                <a:cs typeface="Times New Roman" pitchFamily="18" charset="0"/>
              </a:rPr>
              <a:t>Giải hấp tái sử </a:t>
            </a:r>
            <a:r>
              <a:rPr lang="en-US" sz="3000" b="1" dirty="0">
                <a:latin typeface="Times New Roman" pitchFamily="18" charset="0"/>
                <a:cs typeface="Times New Roman" pitchFamily="18" charset="0"/>
              </a:rPr>
              <a:t>dụng của HTC </a:t>
            </a:r>
            <a:r>
              <a:rPr lang="en-US" sz="3000" b="1" dirty="0" smtClean="0">
                <a:latin typeface="Times New Roman" pitchFamily="18" charset="0"/>
                <a:cs typeface="Times New Roman" pitchFamily="18" charset="0"/>
              </a:rPr>
              <a:t>đã hấp </a:t>
            </a:r>
            <a:r>
              <a:rPr lang="en-US" sz="3000" b="1" dirty="0">
                <a:latin typeface="Times New Roman" pitchFamily="18" charset="0"/>
                <a:cs typeface="Times New Roman" pitchFamily="18" charset="0"/>
              </a:rPr>
              <a:t>phụ </a:t>
            </a:r>
            <a:r>
              <a:rPr lang="en-US" sz="3000" b="1" dirty="0" smtClean="0">
                <a:latin typeface="Times New Roman" pitchFamily="18" charset="0"/>
                <a:cs typeface="Times New Roman" pitchFamily="18" charset="0"/>
              </a:rPr>
              <a:t>phosphat</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0070C0"/>
                </a:solidFill>
                <a:latin typeface="Times New Roman" pitchFamily="18" charset="0"/>
                <a:cs typeface="Times New Roman" pitchFamily="18" charset="0"/>
              </a:rPr>
              <a:t>Khảo sát hấp phụ phosphat của HTC điều chế</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935480"/>
            <a:ext cx="8229600" cy="1645920"/>
          </a:xfrm>
        </p:spPr>
        <p:txBody>
          <a:bodyPr>
            <a:normAutofit fontScale="77500" lnSpcReduction="20000"/>
          </a:bodyPr>
          <a:lstStyle/>
          <a:p>
            <a:pPr marL="0" indent="465138">
              <a:buClr>
                <a:schemeClr val="tx1"/>
              </a:buClr>
              <a:buFont typeface="Wingdings" pitchFamily="2" charset="2"/>
              <a:buChar char="Ø"/>
            </a:pPr>
            <a:r>
              <a:rPr lang="de-DE" sz="3900" b="1" dirty="0" smtClean="0">
                <a:latin typeface="Times New Roman" pitchFamily="18" charset="0"/>
                <a:cs typeface="Times New Roman" pitchFamily="18" charset="0"/>
              </a:rPr>
              <a:t>1g HTC 3 tỉ lệ trên hấp phụ 100mL dd phosphat 1000mgP/L khuấy từ trong 1 giờ và để yên cho hấp phụ trong 23 giờ</a:t>
            </a:r>
          </a:p>
          <a:p>
            <a:pPr marL="0" indent="465138">
              <a:buClr>
                <a:schemeClr val="tx1"/>
              </a:buClr>
              <a:buFont typeface="Wingdings" pitchFamily="2" charset="2"/>
              <a:buChar char="Ø"/>
            </a:pPr>
            <a:r>
              <a:rPr lang="de-DE" sz="3900" b="1" dirty="0" smtClean="0">
                <a:latin typeface="Times New Roman" pitchFamily="18" charset="0"/>
                <a:cs typeface="Times New Roman" pitchFamily="18" charset="0"/>
              </a:rPr>
              <a:t>Kết quả: mẫu 2:1 có độ hấp phụ cao nhất</a:t>
            </a:r>
          </a:p>
          <a:p>
            <a:pPr>
              <a:buNone/>
            </a:pPr>
            <a:endParaRPr lang="en-US" dirty="0"/>
          </a:p>
        </p:txBody>
      </p:sp>
      <p:sp>
        <p:nvSpPr>
          <p:cNvPr id="4" name="Slide Number Placeholder 3"/>
          <p:cNvSpPr>
            <a:spLocks noGrp="1"/>
          </p:cNvSpPr>
          <p:nvPr>
            <p:ph type="sldNum" sz="quarter" idx="12"/>
          </p:nvPr>
        </p:nvSpPr>
        <p:spPr/>
        <p:txBody>
          <a:bodyPr/>
          <a:lstStyle/>
          <a:p>
            <a:endParaRPr lang="en-US" dirty="0"/>
          </a:p>
        </p:txBody>
      </p:sp>
      <p:graphicFrame>
        <p:nvGraphicFramePr>
          <p:cNvPr id="5" name="Table 4"/>
          <p:cNvGraphicFramePr>
            <a:graphicFrameLocks noGrp="1"/>
          </p:cNvGraphicFramePr>
          <p:nvPr/>
        </p:nvGraphicFramePr>
        <p:xfrm>
          <a:off x="609600" y="3810000"/>
          <a:ext cx="7924800" cy="1828800"/>
        </p:xfrm>
        <a:graphic>
          <a:graphicData uri="http://schemas.openxmlformats.org/drawingml/2006/table">
            <a:tbl>
              <a:tblPr/>
              <a:tblGrid>
                <a:gridCol w="1981200"/>
                <a:gridCol w="1981200"/>
                <a:gridCol w="1981200"/>
                <a:gridCol w="1981200"/>
              </a:tblGrid>
              <a:tr h="374975">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Tỉ lệ Mg</a:t>
                      </a:r>
                      <a:r>
                        <a:rPr lang="de-DE" sz="2000" b="1" baseline="30000" dirty="0">
                          <a:solidFill>
                            <a:srgbClr val="000000"/>
                          </a:solidFill>
                          <a:latin typeface="Times New Roman"/>
                          <a:ea typeface="Calibri"/>
                          <a:cs typeface="Times New Roman"/>
                        </a:rPr>
                        <a:t>2+</a:t>
                      </a:r>
                      <a:r>
                        <a:rPr lang="de-DE" sz="2000" b="1" dirty="0">
                          <a:solidFill>
                            <a:srgbClr val="000000"/>
                          </a:solidFill>
                          <a:latin typeface="Times New Roman"/>
                          <a:ea typeface="Calibri"/>
                          <a:cs typeface="Times New Roman"/>
                        </a:rPr>
                        <a:t>/Al</a:t>
                      </a:r>
                      <a:r>
                        <a:rPr lang="de-DE" sz="2000" b="1" baseline="30000" dirty="0">
                          <a:solidFill>
                            <a:srgbClr val="000000"/>
                          </a:solidFill>
                          <a:latin typeface="Times New Roman"/>
                          <a:ea typeface="Calibri"/>
                          <a:cs typeface="Times New Roman"/>
                        </a:rPr>
                        <a:t>3+</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Mật độ quang A</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 hấp phụ</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mgP/gHTC</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208">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1:1</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0.220</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33.12</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33.12</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208">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2:1</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0.210</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36.18</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36.18</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208">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3:1</a:t>
                      </a:r>
                      <a:endParaRPr lang="en-US" sz="2000" b="1">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smtClean="0">
                          <a:solidFill>
                            <a:srgbClr val="000000"/>
                          </a:solidFill>
                          <a:latin typeface="Times New Roman"/>
                          <a:ea typeface="Calibri"/>
                          <a:cs typeface="Times New Roman"/>
                        </a:rPr>
                        <a:t>0.261</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20.87</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20.87</a:t>
                      </a:r>
                      <a:endParaRPr lang="en-US" sz="2000" b="1" dirty="0">
                        <a:latin typeface="Calibri"/>
                        <a:ea typeface="Calibri"/>
                        <a:cs typeface="Times New Roman"/>
                      </a:endParaRPr>
                    </a:p>
                  </a:txBody>
                  <a:tcPr marL="66261" marR="6626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609600" y="5842337"/>
            <a:ext cx="7924800" cy="1015663"/>
          </a:xfrm>
          <a:prstGeom prst="rect">
            <a:avLst/>
          </a:prstGeom>
          <a:noFill/>
        </p:spPr>
        <p:txBody>
          <a:bodyPr wrap="square" rtlCol="0">
            <a:spAutoFit/>
          </a:bodyPr>
          <a:lstStyle/>
          <a:p>
            <a:pPr algn="ctr"/>
            <a:r>
              <a:rPr lang="de-DE" sz="2000" b="1" i="1" dirty="0" smtClean="0">
                <a:latin typeface="Times New Roman" pitchFamily="18" charset="0"/>
                <a:cs typeface="Times New Roman" pitchFamily="18" charset="0"/>
              </a:rPr>
              <a:t>Bảng 5 – Độ hấp phụ phosphat của HTC chưa nung theo các tỉ lệ Mg</a:t>
            </a:r>
            <a:r>
              <a:rPr lang="de-DE" sz="2000" b="1" i="1" baseline="30000" dirty="0" smtClean="0">
                <a:latin typeface="Times New Roman" pitchFamily="18" charset="0"/>
                <a:cs typeface="Times New Roman" pitchFamily="18" charset="0"/>
              </a:rPr>
              <a:t>2+</a:t>
            </a:r>
            <a:r>
              <a:rPr lang="de-DE" sz="2000" b="1" i="1" dirty="0" smtClean="0">
                <a:latin typeface="Times New Roman" pitchFamily="18" charset="0"/>
                <a:cs typeface="Times New Roman" pitchFamily="18" charset="0"/>
              </a:rPr>
              <a:t>/Al</a:t>
            </a:r>
            <a:r>
              <a:rPr lang="de-DE" sz="2000" b="1" i="1" baseline="30000" dirty="0" smtClean="0">
                <a:latin typeface="Times New Roman" pitchFamily="18" charset="0"/>
                <a:cs typeface="Times New Roman" pitchFamily="18" charset="0"/>
              </a:rPr>
              <a:t>3+</a:t>
            </a:r>
            <a:endParaRPr lang="en-US" sz="2000" b="1" dirty="0" smtClean="0">
              <a:latin typeface="Times New Roman" pitchFamily="18" charset="0"/>
              <a:cs typeface="Times New Roman" pitchFamily="18" charset="0"/>
            </a:endParaRPr>
          </a:p>
          <a:p>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algn="ctr"/>
            <a:r>
              <a:rPr lang="en-US" b="1" dirty="0" smtClean="0">
                <a:solidFill>
                  <a:srgbClr val="0070C0"/>
                </a:solidFill>
                <a:latin typeface="Times New Roman" pitchFamily="18" charset="0"/>
                <a:cs typeface="Times New Roman" pitchFamily="18" charset="0"/>
              </a:rPr>
              <a:t>Tăng hoạt tính hấp phụ</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47800"/>
            <a:ext cx="8229600" cy="1188720"/>
          </a:xfrm>
        </p:spPr>
        <p:txBody>
          <a:bodyPr>
            <a:noAutofit/>
          </a:bodyPr>
          <a:lstStyle/>
          <a:p>
            <a:pPr>
              <a:buClr>
                <a:schemeClr val="tx1"/>
              </a:buClr>
              <a:buFont typeface="Wingdings" pitchFamily="2" charset="2"/>
              <a:buChar char="Ø"/>
            </a:pPr>
            <a:r>
              <a:rPr lang="en-US" sz="3000" b="1" dirty="0" smtClean="0">
                <a:latin typeface="Times New Roman" pitchFamily="18" charset="0"/>
                <a:cs typeface="Times New Roman" pitchFamily="18" charset="0"/>
              </a:rPr>
              <a:t>Các mẫu HTC sẽ được nung 450</a:t>
            </a:r>
            <a:r>
              <a:rPr lang="en-US" sz="3000" b="1" baseline="30000" dirty="0" smtClean="0">
                <a:latin typeface="Times New Roman" pitchFamily="18" charset="0"/>
                <a:cs typeface="Times New Roman" pitchFamily="18" charset="0"/>
              </a:rPr>
              <a:t>o</a:t>
            </a:r>
            <a:r>
              <a:rPr lang="en-US" sz="3000" b="1" dirty="0" smtClean="0">
                <a:latin typeface="Times New Roman" pitchFamily="18" charset="0"/>
                <a:cs typeface="Times New Roman" pitchFamily="18" charset="0"/>
              </a:rPr>
              <a:t>C trong 3h</a:t>
            </a:r>
          </a:p>
          <a:p>
            <a:pPr>
              <a:buClr>
                <a:schemeClr val="tx1"/>
              </a:buClr>
              <a:buFont typeface="Wingdings" pitchFamily="2" charset="2"/>
              <a:buChar char="Ø"/>
            </a:pPr>
            <a:r>
              <a:rPr lang="en-US" sz="3000" b="1" dirty="0" smtClean="0">
                <a:latin typeface="Times New Roman" pitchFamily="18" charset="0"/>
                <a:cs typeface="Times New Roman" pitchFamily="18" charset="0"/>
              </a:rPr>
              <a:t>Mẫu nung sẽ được khảo sát hấp phụ 100mL dd phosphat 1000mgP/L</a:t>
            </a:r>
          </a:p>
          <a:p>
            <a:pPr>
              <a:buClr>
                <a:schemeClr val="tx1"/>
              </a:buClr>
              <a:buFont typeface="Wingdings" pitchFamily="2" charset="2"/>
              <a:buChar char="Ø"/>
            </a:pPr>
            <a:r>
              <a:rPr lang="en-US" sz="3000" b="1" dirty="0" smtClean="0">
                <a:latin typeface="Times New Roman" pitchFamily="18" charset="0"/>
                <a:cs typeface="Times New Roman" pitchFamily="18" charset="0"/>
              </a:rPr>
              <a:t>Kết quả như sau:</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21</a:t>
            </a:fld>
            <a:endParaRPr lang="en-US"/>
          </a:p>
        </p:txBody>
      </p:sp>
      <p:graphicFrame>
        <p:nvGraphicFramePr>
          <p:cNvPr id="5" name="Table 4"/>
          <p:cNvGraphicFramePr>
            <a:graphicFrameLocks noGrp="1"/>
          </p:cNvGraphicFramePr>
          <p:nvPr/>
        </p:nvGraphicFramePr>
        <p:xfrm>
          <a:off x="1676400" y="3657600"/>
          <a:ext cx="5334000" cy="1828800"/>
        </p:xfrm>
        <a:graphic>
          <a:graphicData uri="http://schemas.openxmlformats.org/drawingml/2006/table">
            <a:tbl>
              <a:tblPr/>
              <a:tblGrid>
                <a:gridCol w="2999936"/>
                <a:gridCol w="2334064"/>
              </a:tblGrid>
              <a:tr h="246380">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Tỉ lệ Mg</a:t>
                      </a:r>
                      <a:r>
                        <a:rPr lang="de-DE" sz="2000" b="1" baseline="30000" dirty="0">
                          <a:solidFill>
                            <a:srgbClr val="000000"/>
                          </a:solidFill>
                          <a:latin typeface="Times New Roman"/>
                          <a:ea typeface="Calibri"/>
                          <a:cs typeface="Times New Roman"/>
                        </a:rPr>
                        <a:t>2+</a:t>
                      </a:r>
                      <a:r>
                        <a:rPr lang="de-DE" sz="2000" b="1" dirty="0">
                          <a:solidFill>
                            <a:srgbClr val="000000"/>
                          </a:solidFill>
                          <a:latin typeface="Times New Roman"/>
                          <a:ea typeface="Calibri"/>
                          <a:cs typeface="Times New Roman"/>
                        </a:rPr>
                        <a:t>/Al</a:t>
                      </a:r>
                      <a:r>
                        <a:rPr lang="de-DE" sz="2000" b="1" baseline="30000" dirty="0">
                          <a:solidFill>
                            <a:srgbClr val="000000"/>
                          </a:solidFill>
                          <a:latin typeface="Times New Roman"/>
                          <a:ea typeface="Calibri"/>
                          <a:cs typeface="Times New Roman"/>
                        </a:rPr>
                        <a:t>3+</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mgP/gHTC</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1:1</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43.84</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2:1</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46.60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3:1</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35.26</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1371600" y="5486400"/>
            <a:ext cx="5943600" cy="707886"/>
          </a:xfrm>
          <a:prstGeom prst="rect">
            <a:avLst/>
          </a:prstGeom>
          <a:noFill/>
        </p:spPr>
        <p:txBody>
          <a:bodyPr wrap="square" rtlCol="0">
            <a:spAutoFit/>
          </a:bodyPr>
          <a:lstStyle/>
          <a:p>
            <a:r>
              <a:rPr lang="de-DE" sz="2000" b="1" i="1" dirty="0" smtClean="0">
                <a:latin typeface="Times New Roman" pitchFamily="18" charset="0"/>
                <a:cs typeface="Times New Roman" pitchFamily="18" charset="0"/>
              </a:rPr>
              <a:t>Bảng 6 - Độ hấp phụ phosphat của các HTC đã nung</a:t>
            </a:r>
            <a:endParaRPr lang="en-US" sz="2000" b="1" dirty="0" smtClean="0">
              <a:latin typeface="Times New Roman" pitchFamily="18" charset="0"/>
              <a:cs typeface="Times New Roman" pitchFamily="18" charset="0"/>
            </a:endParaRPr>
          </a:p>
          <a:p>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780288"/>
          </a:xfrm>
        </p:spPr>
        <p:txBody>
          <a:bodyPr>
            <a:normAutofit/>
          </a:bodyPr>
          <a:lstStyle/>
          <a:p>
            <a:pPr algn="ctr"/>
            <a:r>
              <a:rPr lang="en-US" sz="4500" b="1" dirty="0" smtClean="0">
                <a:solidFill>
                  <a:srgbClr val="0070C0"/>
                </a:solidFill>
                <a:latin typeface="Times New Roman" pitchFamily="18" charset="0"/>
                <a:cs typeface="Times New Roman" pitchFamily="18" charset="0"/>
              </a:rPr>
              <a:t>Kết quả nhiễu xạ tia X</a:t>
            </a:r>
            <a:endParaRPr lang="en-US" sz="4500" b="1" dirty="0">
              <a:solidFill>
                <a:srgbClr val="0070C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22</a:t>
            </a:fld>
            <a:endParaRPr lang="en-US"/>
          </a:p>
        </p:txBody>
      </p:sp>
      <p:pic>
        <p:nvPicPr>
          <p:cNvPr id="5" name="Picture 4"/>
          <p:cNvPicPr/>
          <p:nvPr/>
        </p:nvPicPr>
        <p:blipFill>
          <a:blip r:embed="rId2"/>
          <a:srcRect/>
          <a:stretch>
            <a:fillRect/>
          </a:stretch>
        </p:blipFill>
        <p:spPr bwMode="auto">
          <a:xfrm>
            <a:off x="381000" y="1219200"/>
            <a:ext cx="6656627" cy="5029200"/>
          </a:xfrm>
          <a:prstGeom prst="rect">
            <a:avLst/>
          </a:prstGeom>
          <a:noFill/>
          <a:ln w="9525">
            <a:noFill/>
            <a:miter lim="800000"/>
            <a:headEnd/>
            <a:tailEnd/>
          </a:ln>
        </p:spPr>
      </p:pic>
      <p:sp>
        <p:nvSpPr>
          <p:cNvPr id="6" name="TextBox 5"/>
          <p:cNvSpPr txBox="1"/>
          <p:nvPr/>
        </p:nvSpPr>
        <p:spPr>
          <a:xfrm>
            <a:off x="7010400" y="2133600"/>
            <a:ext cx="1371600" cy="3785652"/>
          </a:xfrm>
          <a:prstGeom prst="rect">
            <a:avLst/>
          </a:prstGeom>
          <a:noFill/>
        </p:spPr>
        <p:txBody>
          <a:bodyPr wrap="square" rtlCol="0">
            <a:spAutoFit/>
          </a:bodyPr>
          <a:lstStyle/>
          <a:p>
            <a:r>
              <a:rPr lang="de-DE" sz="2000" b="1" i="1" dirty="0" smtClean="0">
                <a:latin typeface="Times New Roman" pitchFamily="18" charset="0"/>
                <a:cs typeface="Times New Roman" pitchFamily="18" charset="0"/>
              </a:rPr>
              <a:t>Hình 7 - Giản đồ nhiễu xạ tia X mẫu 2:1, mẫu 2:1 nung 450</a:t>
            </a:r>
            <a:r>
              <a:rPr lang="de-DE" sz="2000" b="1" i="1" baseline="30000" dirty="0" smtClean="0">
                <a:latin typeface="Times New Roman" pitchFamily="18" charset="0"/>
                <a:cs typeface="Times New Roman" pitchFamily="18" charset="0"/>
              </a:rPr>
              <a:t>o</a:t>
            </a:r>
            <a:r>
              <a:rPr lang="de-DE" sz="2000" b="1" i="1" dirty="0" smtClean="0">
                <a:latin typeface="Times New Roman" pitchFamily="18" charset="0"/>
                <a:cs typeface="Times New Roman" pitchFamily="18" charset="0"/>
              </a:rPr>
              <a:t>C trước và sau khi hấp phụ phosphat</a:t>
            </a:r>
            <a:endParaRPr lang="en-US" sz="2000" b="1" dirty="0" smtClean="0">
              <a:latin typeface="Times New Roman" pitchFamily="18" charset="0"/>
              <a:cs typeface="Times New Roman" pitchFamily="18" charset="0"/>
            </a:endParaRPr>
          </a:p>
          <a:p>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ctr"/>
            <a:r>
              <a:rPr lang="en-US" b="1" dirty="0" smtClean="0">
                <a:solidFill>
                  <a:srgbClr val="0070C0"/>
                </a:solidFill>
                <a:latin typeface="Times New Roman" pitchFamily="18" charset="0"/>
                <a:cs typeface="Times New Roman" pitchFamily="18" charset="0"/>
              </a:rPr>
              <a:t>Dựng mô hình hấp phụ</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1036320"/>
          </a:xfrm>
        </p:spPr>
        <p:txBody>
          <a:bodyPr>
            <a:normAutofit fontScale="92500"/>
          </a:bodyPr>
          <a:lstStyle/>
          <a:p>
            <a:pPr marL="55563" indent="409575">
              <a:buClr>
                <a:schemeClr val="tx1"/>
              </a:buClr>
              <a:buFont typeface="Wingdings" pitchFamily="2" charset="2"/>
              <a:buChar char="Ø"/>
            </a:pPr>
            <a:r>
              <a:rPr lang="de-DE" sz="3000" b="1" dirty="0" smtClean="0">
                <a:latin typeface="Times New Roman" pitchFamily="18" charset="0"/>
                <a:cs typeface="Times New Roman" pitchFamily="18" charset="0"/>
              </a:rPr>
              <a:t>HTC tỉ lệ 2:1 đã nung hấp phụ 100mL phosphat nồng độ 200, 400, 600, 800, 1000 mgP/L</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23</a:t>
            </a:fld>
            <a:endParaRPr lang="en-US"/>
          </a:p>
        </p:txBody>
      </p:sp>
      <p:graphicFrame>
        <p:nvGraphicFramePr>
          <p:cNvPr id="5" name="Table 4"/>
          <p:cNvGraphicFramePr>
            <a:graphicFrameLocks noGrp="1"/>
          </p:cNvGraphicFramePr>
          <p:nvPr/>
        </p:nvGraphicFramePr>
        <p:xfrm>
          <a:off x="1600200" y="2895600"/>
          <a:ext cx="5791200" cy="2743200"/>
        </p:xfrm>
        <a:graphic>
          <a:graphicData uri="http://schemas.openxmlformats.org/drawingml/2006/table">
            <a:tbl>
              <a:tblPr/>
              <a:tblGrid>
                <a:gridCol w="3702201"/>
                <a:gridCol w="2088999"/>
              </a:tblGrid>
              <a:tr h="0">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C (nồng độ, mgP/L)</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Q (mgP/gHTC)</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200</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19.59</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400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33.46</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600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37.84</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800</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45.00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1000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46.60</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1600200" y="5791200"/>
            <a:ext cx="5791200" cy="1015663"/>
          </a:xfrm>
          <a:prstGeom prst="rect">
            <a:avLst/>
          </a:prstGeom>
          <a:noFill/>
        </p:spPr>
        <p:txBody>
          <a:bodyPr wrap="square" rtlCol="0">
            <a:spAutoFit/>
          </a:bodyPr>
          <a:lstStyle/>
          <a:p>
            <a:pPr algn="ctr"/>
            <a:r>
              <a:rPr lang="de-DE" sz="2000" b="1" i="1" dirty="0" smtClean="0">
                <a:latin typeface="Times New Roman" pitchFamily="18" charset="0"/>
                <a:cs typeface="Times New Roman" pitchFamily="18" charset="0"/>
              </a:rPr>
              <a:t>Bảng 7 – Độ hấp phụ HTC tỉ lệ 2:1 đã nung ở 450</a:t>
            </a:r>
            <a:r>
              <a:rPr lang="de-DE" sz="2000" b="1" i="1" baseline="30000" dirty="0" smtClean="0">
                <a:latin typeface="Times New Roman" pitchFamily="18" charset="0"/>
                <a:cs typeface="Times New Roman" pitchFamily="18" charset="0"/>
              </a:rPr>
              <a:t>o</a:t>
            </a:r>
            <a:r>
              <a:rPr lang="de-DE" sz="2000" b="1" i="1" dirty="0" smtClean="0">
                <a:latin typeface="Times New Roman" pitchFamily="18" charset="0"/>
                <a:cs typeface="Times New Roman" pitchFamily="18" charset="0"/>
              </a:rPr>
              <a:t>C với các nồng độ phosphat thay đổi</a:t>
            </a:r>
            <a:endParaRPr lang="en-US" sz="2000" b="1" dirty="0" smtClean="0">
              <a:latin typeface="Times New Roman" pitchFamily="18" charset="0"/>
              <a:cs typeface="Times New Roman" pitchFamily="18" charset="0"/>
            </a:endParaRPr>
          </a:p>
          <a:p>
            <a:pPr algn="ctr"/>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0070C0"/>
                </a:solidFill>
                <a:latin typeface="Times New Roman" pitchFamily="18" charset="0"/>
                <a:cs typeface="Times New Roman" pitchFamily="18" charset="0"/>
              </a:rPr>
              <a:t>Đường đẳng nhiệt hấp phụ theo Langmuir</a:t>
            </a:r>
            <a:endParaRPr lang="en-US" b="1" dirty="0">
              <a:solidFill>
                <a:srgbClr val="0070C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24</a:t>
            </a:fld>
            <a:endParaRPr lang="en-US"/>
          </a:p>
        </p:txBody>
      </p:sp>
      <p:graphicFrame>
        <p:nvGraphicFramePr>
          <p:cNvPr id="5" name="Content Placeholder 4"/>
          <p:cNvGraphicFramePr>
            <a:graphicFrameLocks noGrp="1"/>
          </p:cNvGraphicFramePr>
          <p:nvPr>
            <p:ph idx="1"/>
          </p:nvPr>
        </p:nvGraphicFramePr>
        <p:xfrm>
          <a:off x="1828800" y="1371600"/>
          <a:ext cx="6477000" cy="48768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828800" y="6096000"/>
            <a:ext cx="5943600" cy="400110"/>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Hình 8 – Đường đẳng nhiệt hấp phụ theo Langmuir</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0070C0"/>
                </a:solidFill>
                <a:latin typeface="Times New Roman" pitchFamily="18" charset="0"/>
                <a:cs typeface="Times New Roman" pitchFamily="18" charset="0"/>
              </a:rPr>
              <a:t>Đường đẳng nhiệt hấp phụ theo Freundlich</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0"/>
            <a:ext cx="8229600" cy="533400"/>
          </a:xfrm>
        </p:spPr>
        <p:txBody>
          <a:bodyPr>
            <a:normAutofit/>
          </a:bodyPr>
          <a:lstStyle/>
          <a:p>
            <a:pPr algn="ctr">
              <a:buNone/>
            </a:pPr>
            <a:r>
              <a:rPr lang="en-US" sz="2000" b="1" i="1" dirty="0" smtClean="0">
                <a:latin typeface="Times New Roman" pitchFamily="18" charset="0"/>
                <a:cs typeface="Times New Roman" pitchFamily="18" charset="0"/>
              </a:rPr>
              <a:t>Hình 9 - Đường đẳng nhiệt hấp phụ theo Freundlich</a:t>
            </a:r>
            <a:endParaRPr lang="en-US" sz="2000" b="1" i="1" dirty="0"/>
          </a:p>
        </p:txBody>
      </p:sp>
      <p:sp>
        <p:nvSpPr>
          <p:cNvPr id="4" name="Slide Number Placeholder 3"/>
          <p:cNvSpPr>
            <a:spLocks noGrp="1"/>
          </p:cNvSpPr>
          <p:nvPr>
            <p:ph type="sldNum" sz="quarter" idx="12"/>
          </p:nvPr>
        </p:nvSpPr>
        <p:spPr/>
        <p:txBody>
          <a:bodyPr/>
          <a:lstStyle/>
          <a:p>
            <a:fld id="{D3CCED84-38D8-45C7-890A-630C683ED24B}" type="slidenum">
              <a:rPr lang="en-US" smtClean="0"/>
              <a:pPr/>
              <a:t>25</a:t>
            </a:fld>
            <a:endParaRPr lang="en-US"/>
          </a:p>
        </p:txBody>
      </p:sp>
      <p:graphicFrame>
        <p:nvGraphicFramePr>
          <p:cNvPr id="5" name="Chart 4"/>
          <p:cNvGraphicFramePr/>
          <p:nvPr/>
        </p:nvGraphicFramePr>
        <p:xfrm>
          <a:off x="1676400" y="1219200"/>
          <a:ext cx="60960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algn="ctr"/>
            <a:r>
              <a:rPr lang="en-US" b="1" dirty="0" smtClean="0">
                <a:solidFill>
                  <a:srgbClr val="0070C0"/>
                </a:solidFill>
                <a:latin typeface="Times New Roman" pitchFamily="18" charset="0"/>
                <a:cs typeface="Times New Roman" pitchFamily="18" charset="0"/>
              </a:rPr>
              <a:t>Nhận xét đường đẳng nhiệt</a:t>
            </a:r>
            <a:endParaRPr lang="en-US" b="1" dirty="0">
              <a:solidFill>
                <a:srgbClr val="0070C0"/>
              </a:solidFill>
              <a:latin typeface="Times New Roman" pitchFamily="18" charset="0"/>
              <a:cs typeface="Times New Roman" pitchFamily="18" charset="0"/>
            </a:endParaRPr>
          </a:p>
        </p:txBody>
      </p:sp>
      <p:graphicFrame>
        <p:nvGraphicFramePr>
          <p:cNvPr id="5" name="Content Placeholder 4"/>
          <p:cNvGraphicFramePr>
            <a:graphicFrameLocks noGrp="1"/>
          </p:cNvGraphicFramePr>
          <p:nvPr>
            <p:ph idx="1"/>
          </p:nvPr>
        </p:nvGraphicFramePr>
        <p:xfrm>
          <a:off x="1828800" y="1447800"/>
          <a:ext cx="5339080" cy="1848400"/>
        </p:xfrm>
        <a:graphic>
          <a:graphicData uri="http://schemas.openxmlformats.org/drawingml/2006/table">
            <a:tbl>
              <a:tblPr/>
              <a:tblGrid>
                <a:gridCol w="1334770"/>
                <a:gridCol w="1334770"/>
                <a:gridCol w="1334770"/>
                <a:gridCol w="1334770"/>
              </a:tblGrid>
              <a:tr h="476800">
                <a:tc gridSpan="2">
                  <a:txBody>
                    <a:bodyPr/>
                    <a:lstStyle/>
                    <a:p>
                      <a:pPr marL="0" marR="0" algn="ctr">
                        <a:lnSpc>
                          <a:spcPct val="150000"/>
                        </a:lnSpc>
                        <a:spcBef>
                          <a:spcPts val="0"/>
                        </a:spcBef>
                        <a:spcAft>
                          <a:spcPts val="0"/>
                        </a:spcAft>
                      </a:pPr>
                      <a:r>
                        <a:rPr lang="en-US" sz="2000" b="1" dirty="0" smtClean="0">
                          <a:solidFill>
                            <a:srgbClr val="000000"/>
                          </a:solidFill>
                          <a:latin typeface="Times New Roman"/>
                          <a:ea typeface="Calibri"/>
                          <a:cs typeface="Times New Roman"/>
                        </a:rPr>
                        <a:t>Langmuir</a:t>
                      </a:r>
                      <a:endParaRPr lang="en-US" sz="2000" b="1" dirty="0">
                        <a:latin typeface="Calibri"/>
                        <a:ea typeface="Calibri"/>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Freundlich</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34673">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Q</a:t>
                      </a:r>
                      <a:r>
                        <a:rPr lang="en-US" sz="2000" b="1" baseline="-25000">
                          <a:solidFill>
                            <a:srgbClr val="000000"/>
                          </a:solidFill>
                          <a:latin typeface="Times New Roman"/>
                          <a:ea typeface="Calibri"/>
                          <a:cs typeface="Times New Roman"/>
                        </a:rPr>
                        <a:t>m</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73.54</a:t>
                      </a:r>
                      <a:endParaRPr lang="en-US" sz="2000" b="1">
                        <a:latin typeface="Calibri"/>
                        <a:ea typeface="Calibri"/>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k</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1.23</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73">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K</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0.00173</a:t>
                      </a:r>
                      <a:endParaRPr lang="en-US" sz="2000" b="1">
                        <a:latin typeface="Calibri"/>
                        <a:ea typeface="Calibri"/>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n</a:t>
                      </a:r>
                      <a:endParaRPr lang="en-US" sz="2000" b="1">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2.59</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73">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R</a:t>
                      </a:r>
                      <a:r>
                        <a:rPr lang="en-US" sz="2000" b="1" baseline="30000">
                          <a:solidFill>
                            <a:srgbClr val="000000"/>
                          </a:solidFill>
                          <a:latin typeface="Times New Roman"/>
                          <a:ea typeface="Calibri"/>
                          <a:cs typeface="Times New Roman"/>
                        </a:rPr>
                        <a:t>2</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a:solidFill>
                            <a:srgbClr val="000000"/>
                          </a:solidFill>
                          <a:latin typeface="Times New Roman"/>
                          <a:ea typeface="Calibri"/>
                          <a:cs typeface="Times New Roman"/>
                        </a:rPr>
                        <a:t>0.985</a:t>
                      </a:r>
                      <a:endParaRPr lang="en-US" sz="2000" b="1">
                        <a:latin typeface="Calibri"/>
                        <a:ea typeface="Calibri"/>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R</a:t>
                      </a:r>
                      <a:r>
                        <a:rPr lang="en-US" sz="2000" b="1" baseline="30000" dirty="0">
                          <a:solidFill>
                            <a:srgbClr val="000000"/>
                          </a:solidFill>
                          <a:latin typeface="Times New Roman"/>
                          <a:ea typeface="Calibri"/>
                          <a:cs typeface="Times New Roman"/>
                        </a:rPr>
                        <a:t>2</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000" b="1" dirty="0">
                          <a:solidFill>
                            <a:srgbClr val="000000"/>
                          </a:solidFill>
                          <a:latin typeface="Times New Roman"/>
                          <a:ea typeface="Calibri"/>
                          <a:cs typeface="Times New Roman"/>
                        </a:rPr>
                        <a:t>0.959</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D3CCED84-38D8-45C7-890A-630C683ED24B}" type="slidenum">
              <a:rPr lang="en-US" smtClean="0"/>
              <a:pPr/>
              <a:t>26</a:t>
            </a:fld>
            <a:endParaRPr lang="en-US"/>
          </a:p>
        </p:txBody>
      </p:sp>
      <p:sp>
        <p:nvSpPr>
          <p:cNvPr id="6" name="TextBox 5"/>
          <p:cNvSpPr txBox="1"/>
          <p:nvPr/>
        </p:nvSpPr>
        <p:spPr>
          <a:xfrm>
            <a:off x="1295400" y="3124200"/>
            <a:ext cx="6400800" cy="707886"/>
          </a:xfrm>
          <a:prstGeom prst="rect">
            <a:avLst/>
          </a:prstGeom>
          <a:noFill/>
        </p:spPr>
        <p:txBody>
          <a:bodyPr wrap="square" rtlCol="0">
            <a:spAutoFit/>
          </a:bodyPr>
          <a:lstStyle/>
          <a:p>
            <a:pPr algn="ctr"/>
            <a:r>
              <a:rPr lang="en-US" sz="2000" i="1" dirty="0" smtClean="0">
                <a:latin typeface="Times New Roman" pitchFamily="18" charset="0"/>
                <a:cs typeface="Times New Roman" pitchFamily="18" charset="0"/>
              </a:rPr>
              <a:t>Bảng 8 - </a:t>
            </a:r>
            <a:r>
              <a:rPr lang="de-DE" sz="2000" i="1" dirty="0" smtClean="0">
                <a:latin typeface="Times New Roman" pitchFamily="18" charset="0"/>
                <a:cs typeface="Times New Roman" pitchFamily="18" charset="0"/>
              </a:rPr>
              <a:t>Các giá trị của phương trình đường đẳng nhiệt hấp phụ theo Langmuir và Freundlich</a:t>
            </a:r>
            <a:endParaRPr lang="en-US" sz="2000" i="1" dirty="0">
              <a:latin typeface="Times New Roman" pitchFamily="18" charset="0"/>
              <a:cs typeface="Times New Roman" pitchFamily="18" charset="0"/>
            </a:endParaRPr>
          </a:p>
        </p:txBody>
      </p:sp>
      <p:sp>
        <p:nvSpPr>
          <p:cNvPr id="7" name="TextBox 6"/>
          <p:cNvSpPr txBox="1"/>
          <p:nvPr/>
        </p:nvSpPr>
        <p:spPr>
          <a:xfrm>
            <a:off x="685800" y="3810000"/>
            <a:ext cx="7543800" cy="2400657"/>
          </a:xfrm>
          <a:prstGeom prst="rect">
            <a:avLst/>
          </a:prstGeom>
          <a:noFill/>
        </p:spPr>
        <p:txBody>
          <a:bodyPr wrap="square" rtlCol="0">
            <a:spAutoFit/>
          </a:bodyPr>
          <a:lstStyle/>
          <a:p>
            <a:pPr indent="465138">
              <a:buFont typeface="Wingdings" pitchFamily="2" charset="2"/>
              <a:buChar char="Ø"/>
            </a:pPr>
            <a:r>
              <a:rPr lang="de-DE" sz="3000" b="1" i="1" dirty="0" smtClean="0">
                <a:latin typeface="Times New Roman" pitchFamily="18" charset="0"/>
                <a:cs typeface="Times New Roman" pitchFamily="18" charset="0"/>
              </a:rPr>
              <a:t>Nhận xét:</a:t>
            </a:r>
            <a:endParaRPr lang="en-US" sz="3000" b="1" dirty="0" smtClean="0">
              <a:latin typeface="Times New Roman" pitchFamily="18" charset="0"/>
              <a:cs typeface="Times New Roman" pitchFamily="18" charset="0"/>
            </a:endParaRPr>
          </a:p>
          <a:p>
            <a:pPr marL="465138" indent="465138">
              <a:buFont typeface="Arial" pitchFamily="34" charset="0"/>
              <a:buChar char="•"/>
            </a:pPr>
            <a:r>
              <a:rPr lang="de-DE" sz="3000" b="1" dirty="0" smtClean="0">
                <a:latin typeface="Times New Roman" pitchFamily="18" charset="0"/>
                <a:cs typeface="Times New Roman" pitchFamily="18" charset="0"/>
              </a:rPr>
              <a:t>Theo Langmuir, độ hấp phụ cực đại của HTC là 73.54mgP/gHTC.</a:t>
            </a:r>
            <a:endParaRPr lang="en-US" sz="3000" b="1" dirty="0" smtClean="0">
              <a:latin typeface="Times New Roman" pitchFamily="18" charset="0"/>
              <a:cs typeface="Times New Roman" pitchFamily="18" charset="0"/>
            </a:endParaRPr>
          </a:p>
          <a:p>
            <a:pPr marL="465138" indent="465138">
              <a:buFont typeface="Arial" pitchFamily="34" charset="0"/>
              <a:buChar char="•"/>
            </a:pPr>
            <a:r>
              <a:rPr lang="de-DE" sz="3000" b="1" dirty="0" smtClean="0">
                <a:latin typeface="Times New Roman" pitchFamily="18" charset="0"/>
                <a:cs typeface="Times New Roman" pitchFamily="18" charset="0"/>
              </a:rPr>
              <a:t>Kết quả tính toán cho mấy mô hình  Freunchdlich phu hợp hơn Langmuir </a:t>
            </a:r>
            <a:endParaRPr lang="en-US" sz="3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ctr"/>
            <a:r>
              <a:rPr lang="en-US" b="1" dirty="0" smtClean="0">
                <a:solidFill>
                  <a:srgbClr val="0070C0"/>
                </a:solidFill>
                <a:latin typeface="Times New Roman" pitchFamily="18" charset="0"/>
                <a:cs typeface="Times New Roman" pitchFamily="18" charset="0"/>
              </a:rPr>
              <a:t>Khảo sát tái hấp phụ</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1524000"/>
          </a:xfrm>
        </p:spPr>
        <p:txBody>
          <a:bodyPr/>
          <a:lstStyle/>
          <a:p>
            <a:pPr marL="0" indent="465138">
              <a:buClr>
                <a:schemeClr val="tx1"/>
              </a:buClr>
              <a:buFont typeface="Wingdings" pitchFamily="2" charset="2"/>
              <a:buChar char="Ø"/>
            </a:pPr>
            <a:r>
              <a:rPr lang="en-US" sz="3000" b="1" dirty="0" smtClean="0">
                <a:latin typeface="Times New Roman" pitchFamily="18" charset="0"/>
                <a:cs typeface="Times New Roman" pitchFamily="18" charset="0"/>
              </a:rPr>
              <a:t>Mẫu HTC 2:1 đã nung hấp phụ các nồng độ khác nhau được giải hấp bằng 100mL dd nước ót và tái hấp phụ dd 400mgP/L</a:t>
            </a:r>
          </a:p>
          <a:p>
            <a:endParaRPr lang="en-US" dirty="0"/>
          </a:p>
        </p:txBody>
      </p:sp>
      <p:sp>
        <p:nvSpPr>
          <p:cNvPr id="4" name="Slide Number Placeholder 3"/>
          <p:cNvSpPr>
            <a:spLocks noGrp="1"/>
          </p:cNvSpPr>
          <p:nvPr>
            <p:ph type="sldNum" sz="quarter" idx="12"/>
          </p:nvPr>
        </p:nvSpPr>
        <p:spPr/>
        <p:txBody>
          <a:bodyPr/>
          <a:lstStyle/>
          <a:p>
            <a:fld id="{D3CCED84-38D8-45C7-890A-630C683ED24B}" type="slidenum">
              <a:rPr lang="en-US" smtClean="0"/>
              <a:pPr/>
              <a:t>27</a:t>
            </a:fld>
            <a:endParaRPr lang="en-US"/>
          </a:p>
        </p:txBody>
      </p:sp>
      <p:graphicFrame>
        <p:nvGraphicFramePr>
          <p:cNvPr id="5" name="Table 4"/>
          <p:cNvGraphicFramePr>
            <a:graphicFrameLocks noGrp="1"/>
          </p:cNvGraphicFramePr>
          <p:nvPr/>
        </p:nvGraphicFramePr>
        <p:xfrm>
          <a:off x="609600" y="2971800"/>
          <a:ext cx="8153401" cy="1890062"/>
        </p:xfrm>
        <a:graphic>
          <a:graphicData uri="http://schemas.openxmlformats.org/drawingml/2006/table">
            <a:tbl>
              <a:tblPr/>
              <a:tblGrid>
                <a:gridCol w="1934403"/>
                <a:gridCol w="886024"/>
                <a:gridCol w="1255284"/>
                <a:gridCol w="1359230"/>
                <a:gridCol w="1359230"/>
                <a:gridCol w="1359230"/>
              </a:tblGrid>
              <a:tr h="244586">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Nồng độ P</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400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600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800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1000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462">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Mật độ quang A</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0.032</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0.047</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0.052</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0.057</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0.060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586">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 hấp phụ</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76.77</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65.28</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61.45</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57.68</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57.80</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586">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mgP/gHTC</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30.71</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26.11</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24.58</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a:solidFill>
                            <a:srgbClr val="000000"/>
                          </a:solidFill>
                          <a:latin typeface="Times New Roman"/>
                          <a:ea typeface="Calibri"/>
                          <a:cs typeface="Times New Roman"/>
                        </a:rPr>
                        <a:t>23.05</a:t>
                      </a:r>
                      <a:endParaRPr lang="en-US" sz="2000" b="1">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de-DE" sz="2000" b="1" dirty="0">
                          <a:solidFill>
                            <a:srgbClr val="000000"/>
                          </a:solidFill>
                          <a:latin typeface="Times New Roman"/>
                          <a:ea typeface="Calibri"/>
                          <a:cs typeface="Times New Roman"/>
                        </a:rPr>
                        <a:t>22.13</a:t>
                      </a:r>
                      <a:endParaRPr lang="en-US" sz="2000" b="1" dirty="0">
                        <a:latin typeface="Calibri"/>
                        <a:ea typeface="Calibri"/>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609600" y="5410200"/>
            <a:ext cx="7162800" cy="1015663"/>
          </a:xfrm>
          <a:prstGeom prst="rect">
            <a:avLst/>
          </a:prstGeom>
          <a:noFill/>
        </p:spPr>
        <p:txBody>
          <a:bodyPr wrap="square" rtlCol="0">
            <a:spAutoFit/>
          </a:bodyPr>
          <a:lstStyle/>
          <a:p>
            <a:pPr indent="465138">
              <a:buClr>
                <a:schemeClr val="tx1"/>
              </a:buClr>
              <a:buFont typeface="Wingdings" pitchFamily="2" charset="2"/>
              <a:buChar char="Ø"/>
            </a:pPr>
            <a:r>
              <a:rPr lang="en-US" sz="3000" b="1" dirty="0" smtClean="0">
                <a:latin typeface="Times New Roman" pitchFamily="18" charset="0"/>
                <a:cs typeface="Times New Roman" pitchFamily="18" charset="0"/>
              </a:rPr>
              <a:t>Nhận xét: có thể sử dụng nước ót để giải hấp HTC đã hấp phụ để tái sử dụng </a:t>
            </a:r>
            <a:endParaRPr lang="en-US" sz="3000" b="1" dirty="0">
              <a:latin typeface="Times New Roman" pitchFamily="18" charset="0"/>
              <a:cs typeface="Times New Roman" pitchFamily="18" charset="0"/>
            </a:endParaRPr>
          </a:p>
        </p:txBody>
      </p:sp>
      <p:sp>
        <p:nvSpPr>
          <p:cNvPr id="8" name="TextBox 7"/>
          <p:cNvSpPr txBox="1"/>
          <p:nvPr/>
        </p:nvSpPr>
        <p:spPr>
          <a:xfrm>
            <a:off x="1371600" y="4953000"/>
            <a:ext cx="6400800" cy="400110"/>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Bảng 9 – Khả năng tái hấp phụ của HTC giải hấp</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lstStyle/>
          <a:p>
            <a:pPr algn="ctr"/>
            <a:r>
              <a:rPr lang="en-US" b="1" dirty="0" smtClean="0">
                <a:solidFill>
                  <a:srgbClr val="0070C0"/>
                </a:solidFill>
                <a:latin typeface="Times New Roman" pitchFamily="18" charset="0"/>
                <a:cs typeface="Times New Roman" pitchFamily="18" charset="0"/>
              </a:rPr>
              <a:t>TỔNG KẾT</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305800" cy="4389120"/>
          </a:xfrm>
        </p:spPr>
        <p:txBody>
          <a:bodyPr>
            <a:noAutofit/>
          </a:bodyPr>
          <a:lstStyle/>
          <a:p>
            <a:pPr lvl="0">
              <a:buClr>
                <a:schemeClr val="tx1"/>
              </a:buClr>
              <a:buFont typeface="Wingdings" pitchFamily="2" charset="2"/>
              <a:buChar char="Ø"/>
            </a:pPr>
            <a:r>
              <a:rPr lang="de-DE" sz="3000" b="1" i="1" dirty="0" smtClean="0">
                <a:latin typeface="Times New Roman" pitchFamily="18" charset="0"/>
                <a:cs typeface="Times New Roman" pitchFamily="18" charset="0"/>
              </a:rPr>
              <a:t>Có thể điều chế HTC trực tiếp từ nước ót và dd nước thải bùn đỏ</a:t>
            </a:r>
            <a:endParaRPr lang="en-US" sz="3000" b="1" i="1" dirty="0" smtClean="0">
              <a:latin typeface="Times New Roman" pitchFamily="18" charset="0"/>
              <a:cs typeface="Times New Roman" pitchFamily="18" charset="0"/>
            </a:endParaRPr>
          </a:p>
          <a:p>
            <a:pPr lvl="0">
              <a:buClr>
                <a:schemeClr val="tx1"/>
              </a:buClr>
              <a:buFont typeface="Wingdings" pitchFamily="2" charset="2"/>
              <a:buChar char="Ø"/>
            </a:pPr>
            <a:r>
              <a:rPr lang="de-DE" sz="3000" b="1" i="1" dirty="0" smtClean="0">
                <a:latin typeface="Times New Roman" pitchFamily="18" charset="0"/>
                <a:cs typeface="Times New Roman" pitchFamily="18" charset="0"/>
              </a:rPr>
              <a:t>HTC điều chế có khả năng hấp phụ ion phosphat trong nước cao. Quá trình hấp phụ tuân theo mô hình hấp phụ đẳng nhiệt Freundlich với độ hấp thu cực đại lên tới 73 mgP/g HTC</a:t>
            </a:r>
            <a:endParaRPr lang="en-US" sz="3000" b="1" i="1" dirty="0" smtClean="0">
              <a:latin typeface="Times New Roman" pitchFamily="18" charset="0"/>
              <a:cs typeface="Times New Roman" pitchFamily="18" charset="0"/>
            </a:endParaRPr>
          </a:p>
          <a:p>
            <a:pPr lvl="0">
              <a:buClr>
                <a:schemeClr val="tx1"/>
              </a:buClr>
              <a:buFont typeface="Wingdings" pitchFamily="2" charset="2"/>
              <a:buChar char="Ø"/>
            </a:pPr>
            <a:r>
              <a:rPr lang="en-US" sz="3000" b="1" i="1" dirty="0" smtClean="0">
                <a:latin typeface="Times New Roman" pitchFamily="18" charset="0"/>
                <a:cs typeface="Times New Roman" pitchFamily="18" charset="0"/>
              </a:rPr>
              <a:t>Xử lý nhiệt ở 450</a:t>
            </a:r>
            <a:r>
              <a:rPr lang="en-US" sz="3000" b="1" i="1" baseline="30000" dirty="0" smtClean="0">
                <a:latin typeface="Times New Roman" pitchFamily="18" charset="0"/>
                <a:cs typeface="Times New Roman" pitchFamily="18" charset="0"/>
              </a:rPr>
              <a:t>o</a:t>
            </a:r>
            <a:r>
              <a:rPr lang="en-US" sz="3000" b="1" i="1" dirty="0" smtClean="0">
                <a:latin typeface="Times New Roman" pitchFamily="18" charset="0"/>
                <a:cs typeface="Times New Roman" pitchFamily="18" charset="0"/>
              </a:rPr>
              <a:t>C làm tăng đáng kể khả năng hấp phụ của HTC</a:t>
            </a:r>
          </a:p>
          <a:p>
            <a:pPr lvl="0">
              <a:buClr>
                <a:schemeClr val="tx1"/>
              </a:buClr>
              <a:buFont typeface="Wingdings" pitchFamily="2" charset="2"/>
              <a:buChar char="Ø"/>
            </a:pPr>
            <a:r>
              <a:rPr lang="en-US" sz="3000" b="1" i="1" dirty="0" smtClean="0">
                <a:latin typeface="Times New Roman" pitchFamily="18" charset="0"/>
                <a:cs typeface="Times New Roman" pitchFamily="18" charset="0"/>
              </a:rPr>
              <a:t>Có thể  giải hấp HTC bằng nước ót để tái sử dụng</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1295400"/>
          </a:xfrm>
        </p:spPr>
        <p:txBody>
          <a:bodyPr>
            <a:noAutofit/>
          </a:bodyPr>
          <a:lstStyle/>
          <a:p>
            <a:pPr marL="0" indent="17463" algn="ctr">
              <a:buNone/>
            </a:pPr>
            <a:r>
              <a:rPr lang="en-US" sz="3500" b="1" dirty="0" smtClean="0">
                <a:latin typeface="Times New Roman" pitchFamily="18" charset="0"/>
                <a:cs typeface="Times New Roman" pitchFamily="18" charset="0"/>
              </a:rPr>
              <a:t>Xin </a:t>
            </a:r>
            <a:r>
              <a:rPr lang="vi-VN" sz="3500" b="1" dirty="0" smtClean="0">
                <a:latin typeface="Times New Roman" pitchFamily="18" charset="0"/>
                <a:cs typeface="Times New Roman" pitchFamily="18" charset="0"/>
              </a:rPr>
              <a:t>chân thành cảm ơn sự chú ý theo dõi của toàn thể quý thầy cô và các bạn</a:t>
            </a:r>
          </a:p>
        </p:txBody>
      </p:sp>
      <p:sp>
        <p:nvSpPr>
          <p:cNvPr id="4" name="Slide Number Placeholder 3"/>
          <p:cNvSpPr>
            <a:spLocks noGrp="1"/>
          </p:cNvSpPr>
          <p:nvPr>
            <p:ph type="sldNum" sz="quarter" idx="12"/>
          </p:nvPr>
        </p:nvSpPr>
        <p:spPr/>
        <p:txBody>
          <a:bodyPr/>
          <a:lstStyle/>
          <a:p>
            <a:fld id="{D3CCED84-38D8-45C7-890A-630C683ED24B}" type="slidenum">
              <a:rPr lang="en-US" smtClean="0"/>
              <a:pPr/>
              <a:t>29</a:t>
            </a:fld>
            <a:endParaRPr lang="en-US"/>
          </a:p>
        </p:txBody>
      </p:sp>
      <p:pic>
        <p:nvPicPr>
          <p:cNvPr id="47107" name="Picture 3" descr="C:\Documents and Settings\VietAnh\Desktop\Picture 078.jpg"/>
          <p:cNvPicPr>
            <a:picLocks noChangeAspect="1" noChangeArrowheads="1"/>
          </p:cNvPicPr>
          <p:nvPr/>
        </p:nvPicPr>
        <p:blipFill>
          <a:blip r:embed="rId2" cstate="print"/>
          <a:srcRect/>
          <a:stretch>
            <a:fillRect/>
          </a:stretch>
        </p:blipFill>
        <p:spPr bwMode="auto">
          <a:xfrm>
            <a:off x="0" y="2209800"/>
            <a:ext cx="9155034" cy="46482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70C0"/>
                </a:solidFill>
                <a:latin typeface="Times New Roman" pitchFamily="18" charset="0"/>
                <a:cs typeface="Times New Roman" pitchFamily="18" charset="0"/>
              </a:rPr>
              <a:t>Tóm tắt</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209800"/>
            <a:ext cx="8229600" cy="4114800"/>
          </a:xfrm>
        </p:spPr>
        <p:txBody>
          <a:bodyPr>
            <a:noAutofit/>
          </a:bodyPr>
          <a:lstStyle/>
          <a:p>
            <a:pPr>
              <a:buClr>
                <a:schemeClr val="tx1"/>
              </a:buClr>
              <a:buFont typeface="Wingdings" pitchFamily="2" charset="2"/>
              <a:buChar char="Ø"/>
            </a:pPr>
            <a:r>
              <a:rPr lang="en-US" sz="3000" b="1" dirty="0" smtClean="0">
                <a:latin typeface="Times New Roman" pitchFamily="18" charset="0"/>
                <a:cs typeface="Times New Roman" pitchFamily="18" charset="0"/>
              </a:rPr>
              <a:t>Tổng quan: giới thiệu về nước ót, nước thải bùn đỏ, HTC và ô nhiễm phosphat</a:t>
            </a:r>
          </a:p>
          <a:p>
            <a:pPr>
              <a:buClr>
                <a:schemeClr val="tx1"/>
              </a:buClr>
              <a:buFont typeface="Wingdings" pitchFamily="2" charset="2"/>
              <a:buChar char="Ø"/>
            </a:pPr>
            <a:r>
              <a:rPr lang="en-US" sz="3000" b="1" dirty="0" smtClean="0">
                <a:latin typeface="Times New Roman" pitchFamily="18" charset="0"/>
                <a:cs typeface="Times New Roman" pitchFamily="18" charset="0"/>
              </a:rPr>
              <a:t>Thực nghiệm:</a:t>
            </a:r>
          </a:p>
          <a:p>
            <a:pPr marL="793750">
              <a:buClr>
                <a:schemeClr val="tx1"/>
              </a:buClr>
            </a:pPr>
            <a:r>
              <a:rPr lang="en-US" sz="3000" b="1" dirty="0" smtClean="0">
                <a:latin typeface="Times New Roman" pitchFamily="18" charset="0"/>
                <a:cs typeface="Times New Roman" pitchFamily="18" charset="0"/>
              </a:rPr>
              <a:t>Điều chế HTC</a:t>
            </a:r>
          </a:p>
          <a:p>
            <a:pPr marL="793750">
              <a:buClr>
                <a:schemeClr val="tx1"/>
              </a:buClr>
            </a:pPr>
            <a:r>
              <a:rPr lang="en-US" sz="3000" b="1" dirty="0" smtClean="0">
                <a:latin typeface="Times New Roman" pitchFamily="18" charset="0"/>
                <a:cs typeface="Times New Roman" pitchFamily="18" charset="0"/>
              </a:rPr>
              <a:t>Khảo sát hấp phụ phosphat của HTC</a:t>
            </a:r>
          </a:p>
          <a:p>
            <a:pPr marL="793750">
              <a:buClr>
                <a:schemeClr val="tx1"/>
              </a:buClr>
            </a:pPr>
            <a:r>
              <a:rPr lang="en-US" sz="3000" b="1" dirty="0" smtClean="0">
                <a:latin typeface="Times New Roman" pitchFamily="18" charset="0"/>
                <a:cs typeface="Times New Roman" pitchFamily="18" charset="0"/>
              </a:rPr>
              <a:t>Khảo sát giải hấp và tái hấp phụ phosphat của HTC</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9144000" cy="1143000"/>
          </a:xfrm>
        </p:spPr>
        <p:txBody>
          <a:bodyPr/>
          <a:lstStyle/>
          <a:p>
            <a:pPr algn="ctr"/>
            <a:r>
              <a:rPr lang="en-US" b="1" dirty="0" smtClean="0">
                <a:solidFill>
                  <a:srgbClr val="0070C0"/>
                </a:solidFill>
                <a:latin typeface="Times New Roman" pitchFamily="18" charset="0"/>
                <a:cs typeface="Times New Roman" pitchFamily="18" charset="0"/>
              </a:rPr>
              <a:t>TỔNG QUAN</a:t>
            </a:r>
            <a:endParaRPr lang="en-US" b="1" dirty="0">
              <a:solidFill>
                <a:srgbClr val="0070C0"/>
              </a:solidFill>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D3CCED84-38D8-45C7-890A-630C683ED24B}"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2971800" cy="1143000"/>
          </a:xfrm>
        </p:spPr>
        <p:txBody>
          <a:bodyPr/>
          <a:lstStyle/>
          <a:p>
            <a:r>
              <a:rPr lang="en-US" b="1" dirty="0" smtClean="0">
                <a:solidFill>
                  <a:srgbClr val="0070C0"/>
                </a:solidFill>
                <a:latin typeface="Times New Roman" pitchFamily="18" charset="0"/>
                <a:cs typeface="Times New Roman" pitchFamily="18" charset="0"/>
              </a:rPr>
              <a:t>Nước ót</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935480"/>
            <a:ext cx="3733800" cy="2179320"/>
          </a:xfrm>
        </p:spPr>
        <p:txBody>
          <a:bodyPr/>
          <a:lstStyle/>
          <a:p>
            <a:pPr marL="273050" indent="409575">
              <a:buClr>
                <a:schemeClr val="tx1"/>
              </a:buClr>
              <a:buFont typeface="Wingdings" pitchFamily="2" charset="2"/>
              <a:buChar char="Ø"/>
            </a:pPr>
            <a:r>
              <a:rPr lang="en-US" b="1" dirty="0" smtClean="0">
                <a:latin typeface="Times New Roman" pitchFamily="18" charset="0"/>
                <a:cs typeface="Times New Roman" pitchFamily="18" charset="0"/>
              </a:rPr>
              <a:t>Nước thải sau khi cô đặc nước biển để lấy NaCl</a:t>
            </a:r>
            <a:endParaRPr lang="en-US" b="1" dirty="0">
              <a:latin typeface="Times New Roman" pitchFamily="18" charset="0"/>
              <a:cs typeface="Times New Roman" pitchFamily="18" charset="0"/>
            </a:endParaRPr>
          </a:p>
        </p:txBody>
      </p:sp>
      <p:pic>
        <p:nvPicPr>
          <p:cNvPr id="4" name="Picture 3" descr="C:\Documents and Settings\VietAnh\My Documents\Downloads\ruongmuoi1_4936.jpg"/>
          <p:cNvPicPr/>
          <p:nvPr/>
        </p:nvPicPr>
        <p:blipFill>
          <a:blip r:embed="rId2"/>
          <a:srcRect/>
          <a:stretch>
            <a:fillRect/>
          </a:stretch>
        </p:blipFill>
        <p:spPr bwMode="auto">
          <a:xfrm>
            <a:off x="3886200" y="228600"/>
            <a:ext cx="4867757" cy="3240536"/>
          </a:xfrm>
          <a:prstGeom prst="rect">
            <a:avLst/>
          </a:prstGeom>
          <a:noFill/>
          <a:ln w="9525">
            <a:noFill/>
            <a:miter lim="800000"/>
            <a:headEnd/>
            <a:tailEnd/>
          </a:ln>
        </p:spPr>
      </p:pic>
      <p:sp>
        <p:nvSpPr>
          <p:cNvPr id="5" name="TextBox 4"/>
          <p:cNvSpPr txBox="1"/>
          <p:nvPr/>
        </p:nvSpPr>
        <p:spPr>
          <a:xfrm>
            <a:off x="762000" y="4038600"/>
            <a:ext cx="7772400" cy="1692771"/>
          </a:xfrm>
          <a:prstGeom prst="rect">
            <a:avLst/>
          </a:prstGeom>
          <a:noFill/>
        </p:spPr>
        <p:txBody>
          <a:bodyPr wrap="square" rtlCol="0">
            <a:spAutoFit/>
          </a:bodyPr>
          <a:lstStyle/>
          <a:p>
            <a:pPr indent="347663">
              <a:buSzPct val="100000"/>
              <a:buFont typeface="Wingdings" pitchFamily="2" charset="2"/>
              <a:buChar char="Ø"/>
            </a:pPr>
            <a:r>
              <a:rPr lang="en-US" sz="2600" b="1" dirty="0" smtClean="0">
                <a:latin typeface="Times New Roman" pitchFamily="18" charset="0"/>
                <a:cs typeface="Times New Roman" pitchFamily="18" charset="0"/>
              </a:rPr>
              <a:t>Nồng độ các ion rất cao, sẽ gây ô nhiễm khi thải trực tiếp ra môi trường</a:t>
            </a:r>
          </a:p>
          <a:p>
            <a:pPr indent="347663">
              <a:buSzPct val="100000"/>
              <a:buFont typeface="Wingdings" pitchFamily="2" charset="2"/>
              <a:buChar char="Ø"/>
            </a:pPr>
            <a:r>
              <a:rPr lang="en-US" sz="2600" b="1" dirty="0" smtClean="0">
                <a:latin typeface="Times New Roman" pitchFamily="18" charset="0"/>
                <a:cs typeface="Times New Roman" pitchFamily="18" charset="0"/>
              </a:rPr>
              <a:t>Hủy hoại môi trường thủy sinh vật, tăng nồng độ Mg</a:t>
            </a:r>
            <a:r>
              <a:rPr lang="en-US" sz="2600" b="1" baseline="30000" dirty="0" smtClean="0">
                <a:latin typeface="Times New Roman" pitchFamily="18" charset="0"/>
                <a:cs typeface="Times New Roman" pitchFamily="18" charset="0"/>
              </a:rPr>
              <a:t>2+</a:t>
            </a:r>
            <a:r>
              <a:rPr lang="en-US" sz="2600" b="1" dirty="0" smtClean="0">
                <a:latin typeface="Times New Roman" pitchFamily="18" charset="0"/>
                <a:cs typeface="Times New Roman" pitchFamily="18" charset="0"/>
              </a:rPr>
              <a:t> làm chát muối ăn</a:t>
            </a:r>
          </a:p>
        </p:txBody>
      </p:sp>
      <p:sp>
        <p:nvSpPr>
          <p:cNvPr id="7" name="TextBox 6"/>
          <p:cNvSpPr txBox="1"/>
          <p:nvPr/>
        </p:nvSpPr>
        <p:spPr>
          <a:xfrm>
            <a:off x="3886200" y="3505200"/>
            <a:ext cx="4800600" cy="400110"/>
          </a:xfrm>
          <a:prstGeom prst="rect">
            <a:avLst/>
          </a:prstGeom>
          <a:noFill/>
        </p:spPr>
        <p:txBody>
          <a:bodyPr wrap="square" rtlCol="0">
            <a:spAutoFit/>
          </a:bodyPr>
          <a:lstStyle/>
          <a:p>
            <a:r>
              <a:rPr lang="en-US" sz="2000" b="1" i="1" dirty="0" smtClean="0">
                <a:latin typeface="Times New Roman" pitchFamily="18" charset="0"/>
                <a:cs typeface="Times New Roman" pitchFamily="18" charset="0"/>
              </a:rPr>
              <a:t>Hình 1 – Nước ót còn lại trong ruộng muối</a:t>
            </a:r>
            <a:endParaRPr lang="en-US" sz="2000" b="1" i="1" dirty="0">
              <a:latin typeface="Times New Roman" pitchFamily="18" charset="0"/>
              <a:cs typeface="Times New Roman" pitchFamily="18" charset="0"/>
            </a:endParaRPr>
          </a:p>
        </p:txBody>
      </p:sp>
      <p:sp>
        <p:nvSpPr>
          <p:cNvPr id="9" name="Slide Number Placeholder 8"/>
          <p:cNvSpPr>
            <a:spLocks noGrp="1"/>
          </p:cNvSpPr>
          <p:nvPr>
            <p:ph type="sldNum" sz="quarter" idx="12"/>
          </p:nvPr>
        </p:nvSpPr>
        <p:spPr/>
        <p:txBody>
          <a:bodyPr/>
          <a:lstStyle/>
          <a:p>
            <a:fld id="{D3CCED84-38D8-45C7-890A-630C683ED24B}"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ctr"/>
            <a:r>
              <a:rPr lang="en-US" b="1" dirty="0" smtClean="0">
                <a:solidFill>
                  <a:srgbClr val="0070C0"/>
                </a:solidFill>
                <a:latin typeface="Times New Roman" pitchFamily="18" charset="0"/>
                <a:cs typeface="Times New Roman" pitchFamily="18" charset="0"/>
              </a:rPr>
              <a:t>Nước thải bùn đỏ</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indent="465138">
              <a:buClr>
                <a:schemeClr val="tx1"/>
              </a:buClr>
              <a:buFont typeface="Wingdings" pitchFamily="2" charset="2"/>
              <a:buChar char="Ø"/>
            </a:pPr>
            <a:r>
              <a:rPr lang="en-US" sz="3000" b="1" dirty="0" smtClean="0">
                <a:latin typeface="Times New Roman" pitchFamily="18" charset="0"/>
                <a:cs typeface="Times New Roman" pitchFamily="18" charset="0"/>
              </a:rPr>
              <a:t>Là nước thải đi kèm bùn đỏ ướt của qui trình Bayer sản xuất nhôm</a:t>
            </a:r>
          </a:p>
          <a:p>
            <a:pPr marL="0" indent="465138">
              <a:buClr>
                <a:schemeClr val="tx1"/>
              </a:buClr>
              <a:buFont typeface="Wingdings" pitchFamily="2" charset="2"/>
              <a:buChar char="Ø"/>
            </a:pPr>
            <a:r>
              <a:rPr lang="en-US" sz="3000" b="1" dirty="0" smtClean="0">
                <a:latin typeface="Times New Roman" pitchFamily="18" charset="0"/>
                <a:cs typeface="Times New Roman" pitchFamily="18" charset="0"/>
              </a:rPr>
              <a:t>Có độ kiềm rất cao, rất độc hại nếu thải trực tiếp ra môi trường</a:t>
            </a:r>
          </a:p>
          <a:p>
            <a:pPr marL="0" indent="465138">
              <a:buClr>
                <a:schemeClr val="tx1"/>
              </a:buClr>
              <a:buFont typeface="Wingdings" pitchFamily="2" charset="2"/>
              <a:buChar char="Ø"/>
            </a:pPr>
            <a:r>
              <a:rPr lang="en-US" sz="3000" b="1" dirty="0" smtClean="0">
                <a:latin typeface="Times New Roman" pitchFamily="18" charset="0"/>
                <a:cs typeface="Times New Roman" pitchFamily="18" charset="0"/>
              </a:rPr>
              <a:t>Thành phần chính là kiềm NaOH, natri aluminat và 1 lượng natri cacbonat</a:t>
            </a:r>
            <a:endParaRPr lang="en-US" sz="3000" b="1"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008888"/>
          </a:xfrm>
        </p:spPr>
        <p:txBody>
          <a:bodyPr/>
          <a:lstStyle/>
          <a:p>
            <a:pPr algn="ctr"/>
            <a:r>
              <a:rPr lang="en-US" b="1" dirty="0" smtClean="0">
                <a:solidFill>
                  <a:srgbClr val="0070C0"/>
                </a:solidFill>
                <a:latin typeface="Times New Roman" pitchFamily="18" charset="0"/>
                <a:cs typeface="Times New Roman" pitchFamily="18" charset="0"/>
              </a:rPr>
              <a:t>Hydrotalcite</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3200400" cy="4114800"/>
          </a:xfrm>
        </p:spPr>
        <p:txBody>
          <a:bodyPr>
            <a:noAutofit/>
          </a:bodyPr>
          <a:lstStyle/>
          <a:p>
            <a:pPr marL="0" indent="508000">
              <a:buClr>
                <a:schemeClr val="tx1"/>
              </a:buClr>
              <a:buFont typeface="Wingdings" pitchFamily="2" charset="2"/>
              <a:buChar char="Ø"/>
            </a:pPr>
            <a:r>
              <a:rPr lang="en-US" sz="3000" b="1" dirty="0" smtClean="0">
                <a:latin typeface="Times New Roman" pitchFamily="18" charset="0"/>
                <a:cs typeface="Times New Roman" pitchFamily="18" charset="0"/>
              </a:rPr>
              <a:t>Là hỗn hợp các hydroxit của các kim loại hóa trị II và kim loại hóa trị III</a:t>
            </a:r>
          </a:p>
          <a:p>
            <a:pPr marL="0" lvl="0" indent="508000">
              <a:buClr>
                <a:schemeClr val="tx1"/>
              </a:buClr>
              <a:buFont typeface="Wingdings" pitchFamily="2" charset="2"/>
              <a:buChar char="Ø"/>
            </a:pPr>
            <a:r>
              <a:rPr lang="en-US" sz="3000" b="1" dirty="0" smtClean="0">
                <a:latin typeface="Times New Roman" pitchFamily="18" charset="0"/>
                <a:cs typeface="Times New Roman" pitchFamily="18" charset="0"/>
              </a:rPr>
              <a:t>A là các anion: halogenua, gốc axit vô cơ có oxy, phức anion, anion polyme hữu cơ...</a:t>
            </a:r>
            <a:endParaRPr lang="en-US" sz="3000" b="1" i="1" dirty="0" smtClean="0">
              <a:latin typeface="Times New Roman" pitchFamily="18" charset="0"/>
              <a:cs typeface="Times New Roman" pitchFamily="18" charset="0"/>
            </a:endParaRPr>
          </a:p>
        </p:txBody>
      </p:sp>
      <p:pic>
        <p:nvPicPr>
          <p:cNvPr id="4" name="Picture 3"/>
          <p:cNvPicPr/>
          <p:nvPr/>
        </p:nvPicPr>
        <p:blipFill>
          <a:blip r:embed="rId2"/>
          <a:srcRect/>
          <a:stretch>
            <a:fillRect/>
          </a:stretch>
        </p:blipFill>
        <p:spPr bwMode="auto">
          <a:xfrm>
            <a:off x="3962400" y="1371600"/>
            <a:ext cx="4992897" cy="4162983"/>
          </a:xfrm>
          <a:prstGeom prst="rect">
            <a:avLst/>
          </a:prstGeom>
          <a:noFill/>
          <a:ln w="9525">
            <a:noFill/>
            <a:miter lim="800000"/>
            <a:headEnd/>
            <a:tailEnd/>
          </a:ln>
        </p:spPr>
      </p:pic>
      <p:sp>
        <p:nvSpPr>
          <p:cNvPr id="5" name="TextBox 4"/>
          <p:cNvSpPr txBox="1"/>
          <p:nvPr/>
        </p:nvSpPr>
        <p:spPr>
          <a:xfrm>
            <a:off x="4038600" y="5638800"/>
            <a:ext cx="4343400" cy="400110"/>
          </a:xfrm>
          <a:prstGeom prst="rect">
            <a:avLst/>
          </a:prstGeom>
          <a:noFill/>
        </p:spPr>
        <p:txBody>
          <a:bodyPr wrap="square" rtlCol="0">
            <a:spAutoFit/>
          </a:bodyPr>
          <a:lstStyle/>
          <a:p>
            <a:r>
              <a:rPr lang="en-US" sz="2000" b="1" i="1" dirty="0" smtClean="0">
                <a:latin typeface="Times New Roman" pitchFamily="18" charset="0"/>
                <a:cs typeface="Times New Roman" pitchFamily="18" charset="0"/>
              </a:rPr>
              <a:t>Hình 2 – Cấu trúc hydrotalcite</a:t>
            </a:r>
            <a:endParaRPr lang="en-US" sz="2000" b="1" i="1" dirty="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D3CCED84-38D8-45C7-890A-630C683ED24B}"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8229600" cy="1143000"/>
          </a:xfrm>
        </p:spPr>
        <p:txBody>
          <a:bodyPr/>
          <a:lstStyle/>
          <a:p>
            <a:pPr algn="ctr"/>
            <a:r>
              <a:rPr lang="en-US" b="1" dirty="0" smtClean="0">
                <a:solidFill>
                  <a:srgbClr val="0070C0"/>
                </a:solidFill>
                <a:latin typeface="Times New Roman" pitchFamily="18" charset="0"/>
                <a:cs typeface="Times New Roman" pitchFamily="18" charset="0"/>
              </a:rPr>
              <a:t>Ô nhiễm phosphat</a:t>
            </a:r>
            <a:endParaRPr lang="en-US"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2468880"/>
            <a:ext cx="3657600" cy="3398520"/>
          </a:xfrm>
        </p:spPr>
        <p:txBody>
          <a:bodyPr>
            <a:normAutofit/>
          </a:bodyPr>
          <a:lstStyle/>
          <a:p>
            <a:pPr>
              <a:buClrTx/>
              <a:buFont typeface="Wingdings" pitchFamily="2" charset="2"/>
              <a:buChar char="Ø"/>
            </a:pPr>
            <a:r>
              <a:rPr lang="en-US" sz="3000" b="1" dirty="0" smtClean="0">
                <a:latin typeface="Times New Roman" pitchFamily="18" charset="0"/>
                <a:cs typeface="Times New Roman" pitchFamily="18" charset="0"/>
              </a:rPr>
              <a:t>Là chất thải trong công nghiệp, nông nghiệp, sinh hoạt</a:t>
            </a:r>
          </a:p>
          <a:p>
            <a:pPr>
              <a:buClrTx/>
              <a:buFont typeface="Wingdings" pitchFamily="2" charset="2"/>
              <a:buChar char="Ø"/>
            </a:pPr>
            <a:r>
              <a:rPr lang="en-US" sz="3000" b="1" dirty="0" smtClean="0">
                <a:latin typeface="Times New Roman" pitchFamily="18" charset="0"/>
                <a:cs typeface="Times New Roman" pitchFamily="18" charset="0"/>
              </a:rPr>
              <a:t>Làm đất chai cứng</a:t>
            </a:r>
          </a:p>
          <a:p>
            <a:pPr>
              <a:buClrTx/>
              <a:buFont typeface="Wingdings" pitchFamily="2" charset="2"/>
              <a:buChar char="Ø"/>
            </a:pPr>
            <a:r>
              <a:rPr lang="en-US" sz="3000" b="1" dirty="0" smtClean="0">
                <a:latin typeface="Times New Roman" pitchFamily="18" charset="0"/>
                <a:cs typeface="Times New Roman" pitchFamily="18" charset="0"/>
              </a:rPr>
              <a:t>Gây ra hiện tượng phú dưỡng</a:t>
            </a:r>
            <a:endParaRPr lang="en-US" sz="3000" b="1" dirty="0">
              <a:latin typeface="Times New Roman" pitchFamily="18" charset="0"/>
              <a:cs typeface="Times New Roman" pitchFamily="18" charset="0"/>
            </a:endParaRPr>
          </a:p>
        </p:txBody>
      </p:sp>
      <p:sp>
        <p:nvSpPr>
          <p:cNvPr id="20482" name="Rectangle 2"/>
          <p:cNvSpPr>
            <a:spLocks noChangeArrowheads="1"/>
          </p:cNvSpPr>
          <p:nvPr/>
        </p:nvSpPr>
        <p:spPr bwMode="auto">
          <a:xfrm>
            <a:off x="0" y="457200"/>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2"/>
          <a:srcRect/>
          <a:stretch>
            <a:fillRect/>
          </a:stretch>
        </p:blipFill>
        <p:spPr bwMode="auto">
          <a:xfrm>
            <a:off x="4191000" y="2514600"/>
            <a:ext cx="4772025" cy="2722435"/>
          </a:xfrm>
          <a:prstGeom prst="rect">
            <a:avLst/>
          </a:prstGeom>
          <a:noFill/>
        </p:spPr>
      </p:pic>
      <p:sp>
        <p:nvSpPr>
          <p:cNvPr id="7" name="TextBox 6"/>
          <p:cNvSpPr txBox="1"/>
          <p:nvPr/>
        </p:nvSpPr>
        <p:spPr>
          <a:xfrm>
            <a:off x="4572000" y="5334000"/>
            <a:ext cx="4267200" cy="984885"/>
          </a:xfrm>
          <a:prstGeom prst="rect">
            <a:avLst/>
          </a:prstGeom>
          <a:noFill/>
        </p:spPr>
        <p:txBody>
          <a:bodyPr wrap="square" rtlCol="0">
            <a:spAutoFit/>
          </a:bodyPr>
          <a:lstStyle/>
          <a:p>
            <a:pPr algn="ctr"/>
            <a:r>
              <a:rPr lang="en-US" sz="2000" b="1" i="1" dirty="0" smtClean="0">
                <a:latin typeface="Times New Roman" pitchFamily="18" charset="0"/>
                <a:cs typeface="Times New Roman" pitchFamily="18" charset="0"/>
              </a:rPr>
              <a:t>Hình 3 - Sơ đồ quá trình gây ra hiện tuợngphú dưỡng</a:t>
            </a:r>
          </a:p>
          <a:p>
            <a:endParaRPr lang="en-US" i="1" dirty="0"/>
          </a:p>
        </p:txBody>
      </p:sp>
      <p:sp>
        <p:nvSpPr>
          <p:cNvPr id="8" name="Slide Number Placeholder 7"/>
          <p:cNvSpPr>
            <a:spLocks noGrp="1"/>
          </p:cNvSpPr>
          <p:nvPr>
            <p:ph type="sldNum" sz="quarter" idx="12"/>
          </p:nvPr>
        </p:nvSpPr>
        <p:spPr/>
        <p:txBody>
          <a:bodyPr/>
          <a:lstStyle/>
          <a:p>
            <a:fld id="{D3CCED84-38D8-45C7-890A-630C683ED24B}"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2200"/>
            <a:ext cx="8229600" cy="1143000"/>
          </a:xfrm>
        </p:spPr>
        <p:txBody>
          <a:bodyPr/>
          <a:lstStyle/>
          <a:p>
            <a:pPr algn="ctr"/>
            <a:r>
              <a:rPr lang="en-US" b="1" dirty="0" smtClean="0">
                <a:solidFill>
                  <a:schemeClr val="accent1">
                    <a:lumMod val="75000"/>
                  </a:schemeClr>
                </a:solidFill>
                <a:latin typeface="Times New Roman" pitchFamily="18" charset="0"/>
                <a:cs typeface="Times New Roman" pitchFamily="18" charset="0"/>
              </a:rPr>
              <a:t>THỰC NGHIỆM</a:t>
            </a:r>
            <a:endParaRPr lang="en-US" b="1"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D3CCED84-38D8-45C7-890A-630C683ED24B}" type="slidenum">
              <a:rPr lang="en-US" smtClean="0"/>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406</TotalTime>
  <Words>1327</Words>
  <Application>Microsoft Office PowerPoint</Application>
  <PresentationFormat>On-screen Show (4:3)</PresentationFormat>
  <Paragraphs>287</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Flow</vt:lpstr>
      <vt:lpstr>Đề tài:</vt:lpstr>
      <vt:lpstr>Mục tiêu</vt:lpstr>
      <vt:lpstr>Tóm tắt</vt:lpstr>
      <vt:lpstr>TỔNG QUAN</vt:lpstr>
      <vt:lpstr>Nước ót</vt:lpstr>
      <vt:lpstr>Nước thải bùn đỏ</vt:lpstr>
      <vt:lpstr>Hydrotalcite</vt:lpstr>
      <vt:lpstr>Ô nhiễm phosphat</vt:lpstr>
      <vt:lpstr>THỰC NGHIỆM</vt:lpstr>
      <vt:lpstr>Chuẩn độ Mg2+ trong nước ót</vt:lpstr>
      <vt:lpstr>Điều chế nước thải bùn đỏ</vt:lpstr>
      <vt:lpstr>Sơ đồ điều chế HTC</vt:lpstr>
      <vt:lpstr>Điều chế HTC</vt:lpstr>
      <vt:lpstr>Phân tích nhiệt</vt:lpstr>
      <vt:lpstr>Nhận xét giản đồ phân tích nhiệt</vt:lpstr>
      <vt:lpstr>Giản đồ nhiễu xạ tia X</vt:lpstr>
      <vt:lpstr>Nhận xét phổ nhiễu xạ tia X</vt:lpstr>
      <vt:lpstr>Khảo sát hấp phụ phosphat</vt:lpstr>
      <vt:lpstr>Đường chuẩn phosphat</vt:lpstr>
      <vt:lpstr>Khảo sát hấp phụ phosphat của HTC điều chế</vt:lpstr>
      <vt:lpstr>Tăng hoạt tính hấp phụ</vt:lpstr>
      <vt:lpstr>Kết quả nhiễu xạ tia X</vt:lpstr>
      <vt:lpstr>Dựng mô hình hấp phụ</vt:lpstr>
      <vt:lpstr>Đường đẳng nhiệt hấp phụ theo Langmuir</vt:lpstr>
      <vt:lpstr>Đường đẳng nhiệt hấp phụ theo Freundlich</vt:lpstr>
      <vt:lpstr>Nhận xét đường đẳng nhiệt</vt:lpstr>
      <vt:lpstr>Khảo sát tái hấp phụ</vt:lpstr>
      <vt:lpstr>TỔNG KẾT</vt:lpstr>
      <vt:lpstr>Slide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Đề tài:</dc:title>
  <dc:creator>NguyenVietAnh</dc:creator>
  <cp:lastModifiedBy>NguyenVietAnh</cp:lastModifiedBy>
  <cp:revision>42</cp:revision>
  <dcterms:created xsi:type="dcterms:W3CDTF">2011-07-19T10:21:37Z</dcterms:created>
  <dcterms:modified xsi:type="dcterms:W3CDTF">2011-07-20T07:40:30Z</dcterms:modified>
</cp:coreProperties>
</file>